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02" r:id="rId3"/>
    <p:sldId id="403" r:id="rId4"/>
    <p:sldId id="404" r:id="rId5"/>
    <p:sldId id="411" r:id="rId6"/>
    <p:sldId id="409" r:id="rId7"/>
    <p:sldId id="410" r:id="rId8"/>
    <p:sldId id="405" r:id="rId9"/>
    <p:sldId id="406" r:id="rId10"/>
    <p:sldId id="407" r:id="rId11"/>
    <p:sldId id="408" r:id="rId12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9" autoAdjust="0"/>
    <p:restoredTop sz="97685" autoAdjust="0"/>
  </p:normalViewPr>
  <p:slideViewPr>
    <p:cSldViewPr snapToGrid="0">
      <p:cViewPr varScale="1">
        <p:scale>
          <a:sx n="114" d="100"/>
          <a:sy n="114" d="100"/>
        </p:scale>
        <p:origin x="-228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6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48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44241315926618E-2"/>
          <c:y val="8.2537565204228946E-2"/>
          <c:w val="0.44141121954248108"/>
          <c:h val="0.8536894604932234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explosion val="1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80-45F9-8687-A37EB21E08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80-45F9-8687-A37EB21E08CD}"/>
              </c:ext>
            </c:extLst>
          </c:dPt>
          <c:dLbls>
            <c:dLbl>
              <c:idx val="0"/>
              <c:layout>
                <c:manualLayout>
                  <c:x val="-0.16987330327579286"/>
                  <c:y val="-0.103794434935494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880-45F9-8687-A37EB21E08C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0" smtClean="0">
                        <a:ln>
                          <a:solidFill>
                            <a:schemeClr val="tx1"/>
                          </a:solidFill>
                        </a:ln>
                      </a:rPr>
                      <a:t>1,0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386804220829117"/>
                  <c:y val="1.97970518373619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880-45F9-8687-A37EB21E08CD}"/>
                </c:ext>
              </c:extLst>
            </c:dLbl>
            <c:dLbl>
              <c:idx val="3"/>
              <c:layout>
                <c:manualLayout>
                  <c:x val="9.0829400728514059E-2"/>
                  <c:y val="0.108495220007048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880-45F9-8687-A37EB21E08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ln>
                      <a:solidFill>
                        <a:schemeClr val="tx1"/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льготы в размере 100% от суммы земельного налога, подлежащего зачислению в бюджет (п.1-4, п.8-11, слайд 3) - 10 153,0 тыс.руб. - 18 налогоплательщиков</c:v>
                </c:pt>
                <c:pt idx="1">
                  <c:v>льготы путем уменьшения налоговой базы по земельному налогу на величину кадастровой стоимости 600м2 (п.5-7, слайд 3) - 1,0 тыс.руб. - 22 налогоплательщика</c:v>
                </c:pt>
                <c:pt idx="2">
                  <c:v>сниженные налоговые ставки по налогу на имущество физических лиц в отношении объектов налогообложения, включенных в п.2 ч.2 ст.406 НК РФ (п.12 и п.13, слайд 6) - 7 814,0 тыс.руб. - 87 налогоплательщиков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10153</c:v>
                </c:pt>
                <c:pt idx="1">
                  <c:v>100</c:v>
                </c:pt>
                <c:pt idx="2">
                  <c:v>7814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80-45F9-8687-A37EB21E08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944852394740354"/>
          <c:y val="1.4240319791812207E-2"/>
          <c:w val="0.37457870744037375"/>
          <c:h val="0.966582286863676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608938-9FD9-41D5-BD1B-6FC68296346D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09ABDD-470C-4854-BAC8-359A0B46D958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200" b="1" i="1" u="none" dirty="0" smtClean="0">
              <a:latin typeface="Times New Roman" pitchFamily="18" charset="0"/>
              <a:cs typeface="Times New Roman" panose="02020603050405020304" pitchFamily="18" charset="0"/>
            </a:rPr>
            <a:t>НАЛОГОВЫЕ ЛЬГОТЫ</a:t>
          </a:r>
          <a:endParaRPr lang="ru-RU" sz="2200" i="1" u="none" dirty="0"/>
        </a:p>
      </dgm:t>
    </dgm:pt>
    <dgm:pt modelId="{0A95EF78-9BD4-42EC-921D-A3A103E3E358}" type="parTrans" cxnId="{7AE55EC0-4AF1-44B4-8C6B-4A0379A0BE10}">
      <dgm:prSet/>
      <dgm:spPr/>
      <dgm:t>
        <a:bodyPr/>
        <a:lstStyle/>
        <a:p>
          <a:endParaRPr lang="ru-RU"/>
        </a:p>
      </dgm:t>
    </dgm:pt>
    <dgm:pt modelId="{09525015-2C55-4647-88AD-A43A6BAD367D}" type="sibTrans" cxnId="{7AE55EC0-4AF1-44B4-8C6B-4A0379A0BE10}">
      <dgm:prSet/>
      <dgm:spPr/>
      <dgm:t>
        <a:bodyPr/>
        <a:lstStyle/>
        <a:p>
          <a:endParaRPr lang="ru-RU"/>
        </a:p>
      </dgm:t>
    </dgm:pt>
    <dgm:pt modelId="{82611DD7-A5DB-4EC0-A1F5-D950707FE792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Решение Думы города Покачи от 30.05.2018 № 33 «О предоставлении льготы по земельному налогу» (в редакции 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от 23.06.2023 №36</a:t>
          </a:r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29AF54C-7982-457C-B803-F1C3035D8F68}" type="parTrans" cxnId="{7C0DF4DA-1B3C-402D-A4D2-1CAADD97AB75}">
      <dgm:prSet/>
      <dgm:spPr/>
      <dgm:t>
        <a:bodyPr/>
        <a:lstStyle/>
        <a:p>
          <a:endParaRPr lang="ru-RU"/>
        </a:p>
      </dgm:t>
    </dgm:pt>
    <dgm:pt modelId="{669ABBF4-19FD-4C63-9733-711FC38836C1}" type="sibTrans" cxnId="{7C0DF4DA-1B3C-402D-A4D2-1CAADD97AB75}">
      <dgm:prSet/>
      <dgm:spPr/>
      <dgm:t>
        <a:bodyPr/>
        <a:lstStyle/>
        <a:p>
          <a:endParaRPr lang="ru-RU"/>
        </a:p>
      </dgm:t>
    </dgm:pt>
    <dgm:pt modelId="{BA5C6B22-5F5A-4B88-82D7-0E3F9908A718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200" b="1" i="1" u="none" dirty="0" smtClean="0">
              <a:latin typeface="Times New Roman" pitchFamily="18" charset="0"/>
              <a:cs typeface="Times New Roman" panose="02020603050405020304" pitchFamily="18" charset="0"/>
            </a:rPr>
            <a:t>СНИЖЕННЫЕ НАЛОГОВЫЕ СТАВКИ</a:t>
          </a:r>
          <a:endParaRPr lang="ru-RU" sz="2200" i="1" u="none" dirty="0"/>
        </a:p>
      </dgm:t>
    </dgm:pt>
    <dgm:pt modelId="{09B74522-F6C9-4610-BEE4-9441964C26E5}" type="sibTrans" cxnId="{7A3EF2D5-5E0E-40E0-99EA-14578240C7C7}">
      <dgm:prSet/>
      <dgm:spPr/>
      <dgm:t>
        <a:bodyPr/>
        <a:lstStyle/>
        <a:p>
          <a:endParaRPr lang="ru-RU"/>
        </a:p>
      </dgm:t>
    </dgm:pt>
    <dgm:pt modelId="{F3619C0C-0C6F-4040-925C-CC575E7F100F}" type="parTrans" cxnId="{7A3EF2D5-5E0E-40E0-99EA-14578240C7C7}">
      <dgm:prSet/>
      <dgm:spPr/>
      <dgm:t>
        <a:bodyPr/>
        <a:lstStyle/>
        <a:p>
          <a:endParaRPr lang="ru-RU"/>
        </a:p>
      </dgm:t>
    </dgm:pt>
    <dgm:pt modelId="{5B8D2513-358F-4AE8-96DF-A1AADE20708D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Решение Думы города Покачи от 21.11.2014 № 101 «Об установлении налога на имущество физических лиц на территории города Покачи и определении налоговой базы объектов налогообложения» (в редакции 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от 23.11.2022 № 101</a:t>
          </a:r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575C713-6B4F-4B47-B5BE-6D9FC09E9C0A}" type="parTrans" cxnId="{30797772-B01E-4744-A57A-3BDF3EA0247B}">
      <dgm:prSet/>
      <dgm:spPr/>
      <dgm:t>
        <a:bodyPr/>
        <a:lstStyle/>
        <a:p>
          <a:endParaRPr lang="ru-RU"/>
        </a:p>
      </dgm:t>
    </dgm:pt>
    <dgm:pt modelId="{1A693E7E-81EF-4D40-BEE9-6EAD7B10050C}" type="sibTrans" cxnId="{30797772-B01E-4744-A57A-3BDF3EA0247B}">
      <dgm:prSet/>
      <dgm:spPr/>
      <dgm:t>
        <a:bodyPr/>
        <a:lstStyle/>
        <a:p>
          <a:endParaRPr lang="ru-RU"/>
        </a:p>
      </dgm:t>
    </dgm:pt>
    <dgm:pt modelId="{CA381BAA-2E47-4DF8-A76D-32DD0AB48764}">
      <dgm:prSet custT="1"/>
      <dgm:spPr/>
      <dgm:t>
        <a:bodyPr/>
        <a:lstStyle/>
        <a:p>
          <a:pPr algn="just"/>
          <a:endParaRPr lang="ru-RU" sz="1800" dirty="0"/>
        </a:p>
      </dgm:t>
    </dgm:pt>
    <dgm:pt modelId="{118965CB-A464-4920-9CB9-48D8B7E1AE81}" type="parTrans" cxnId="{64B0BFCD-DB44-4A7F-88A3-04C01DBD3586}">
      <dgm:prSet/>
      <dgm:spPr/>
      <dgm:t>
        <a:bodyPr/>
        <a:lstStyle/>
        <a:p>
          <a:endParaRPr lang="ru-RU"/>
        </a:p>
      </dgm:t>
    </dgm:pt>
    <dgm:pt modelId="{7E085515-E6EE-4F86-B65E-E8FEF22C1473}" type="sibTrans" cxnId="{64B0BFCD-DB44-4A7F-88A3-04C01DBD3586}">
      <dgm:prSet/>
      <dgm:spPr/>
      <dgm:t>
        <a:bodyPr/>
        <a:lstStyle/>
        <a:p>
          <a:endParaRPr lang="ru-RU"/>
        </a:p>
      </dgm:t>
    </dgm:pt>
    <dgm:pt modelId="{E9669442-A103-426B-88B6-EB4924CCD903}" type="pres">
      <dgm:prSet presAssocID="{EB608938-9FD9-41D5-BD1B-6FC6829634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8C7C54-EE23-41D7-9742-C0703CD6AF05}" type="pres">
      <dgm:prSet presAssocID="{9709ABDD-470C-4854-BAC8-359A0B46D958}" presName="parentLin" presStyleCnt="0"/>
      <dgm:spPr/>
      <dgm:t>
        <a:bodyPr/>
        <a:lstStyle/>
        <a:p>
          <a:endParaRPr lang="ru-RU"/>
        </a:p>
      </dgm:t>
    </dgm:pt>
    <dgm:pt modelId="{B917CAD7-301C-4F99-95F2-6C17609E9D9E}" type="pres">
      <dgm:prSet presAssocID="{9709ABDD-470C-4854-BAC8-359A0B46D95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DF31B73-ED26-4424-AC7E-35CF20B3CEBE}" type="pres">
      <dgm:prSet presAssocID="{9709ABDD-470C-4854-BAC8-359A0B46D958}" presName="parentText" presStyleLbl="node1" presStyleIdx="0" presStyleCnt="2" custScaleX="100378" custScaleY="125759" custLinFactNeighborX="-19406" custLinFactNeighborY="20681">
        <dgm:presLayoutVars>
          <dgm:chMax val="0"/>
          <dgm:bulletEnabled val="1"/>
        </dgm:presLayoutVars>
      </dgm:prSet>
      <dgm:spPr>
        <a:prstGeom prst="downArrowCallout">
          <a:avLst/>
        </a:prstGeom>
      </dgm:spPr>
      <dgm:t>
        <a:bodyPr/>
        <a:lstStyle/>
        <a:p>
          <a:endParaRPr lang="ru-RU"/>
        </a:p>
      </dgm:t>
    </dgm:pt>
    <dgm:pt modelId="{37017D64-F53F-40DA-8C88-814E12FE86E9}" type="pres">
      <dgm:prSet presAssocID="{9709ABDD-470C-4854-BAC8-359A0B46D958}" presName="negativeSpace" presStyleCnt="0"/>
      <dgm:spPr/>
      <dgm:t>
        <a:bodyPr/>
        <a:lstStyle/>
        <a:p>
          <a:endParaRPr lang="ru-RU"/>
        </a:p>
      </dgm:t>
    </dgm:pt>
    <dgm:pt modelId="{830C79E7-F4F5-4E26-8268-CD2F3EDF4014}" type="pres">
      <dgm:prSet presAssocID="{9709ABDD-470C-4854-BAC8-359A0B46D958}" presName="childText" presStyleLbl="conFgAcc1" presStyleIdx="0" presStyleCnt="2" custLinFactY="-312" custLinFactNeighborX="-41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E5971-6786-4F05-8C9C-4C701D430053}" type="pres">
      <dgm:prSet presAssocID="{09525015-2C55-4647-88AD-A43A6BAD367D}" presName="spaceBetweenRectangles" presStyleCnt="0"/>
      <dgm:spPr/>
      <dgm:t>
        <a:bodyPr/>
        <a:lstStyle/>
        <a:p>
          <a:endParaRPr lang="ru-RU"/>
        </a:p>
      </dgm:t>
    </dgm:pt>
    <dgm:pt modelId="{16A5F521-E7F9-4885-B477-A88872288C30}" type="pres">
      <dgm:prSet presAssocID="{BA5C6B22-5F5A-4B88-82D7-0E3F9908A718}" presName="parentLin" presStyleCnt="0"/>
      <dgm:spPr/>
      <dgm:t>
        <a:bodyPr/>
        <a:lstStyle/>
        <a:p>
          <a:endParaRPr lang="ru-RU"/>
        </a:p>
      </dgm:t>
    </dgm:pt>
    <dgm:pt modelId="{722174BE-664A-4657-B91F-AC84594BB1D4}" type="pres">
      <dgm:prSet presAssocID="{BA5C6B22-5F5A-4B88-82D7-0E3F9908A71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44A2CA1-F302-4330-AD20-FC30F709C3E1}" type="pres">
      <dgm:prSet presAssocID="{BA5C6B22-5F5A-4B88-82D7-0E3F9908A718}" presName="parentText" presStyleLbl="node1" presStyleIdx="1" presStyleCnt="2" custScaleX="100378" custScaleY="120960" custLinFactNeighborX="-5583" custLinFactNeighborY="-16880">
        <dgm:presLayoutVars>
          <dgm:chMax val="0"/>
          <dgm:bulletEnabled val="1"/>
        </dgm:presLayoutVars>
      </dgm:prSet>
      <dgm:spPr>
        <a:prstGeom prst="downArrowCallout">
          <a:avLst/>
        </a:prstGeom>
      </dgm:spPr>
      <dgm:t>
        <a:bodyPr/>
        <a:lstStyle/>
        <a:p>
          <a:endParaRPr lang="ru-RU"/>
        </a:p>
      </dgm:t>
    </dgm:pt>
    <dgm:pt modelId="{93CDBA04-E009-458A-BFE1-9FE45BDEC4CE}" type="pres">
      <dgm:prSet presAssocID="{BA5C6B22-5F5A-4B88-82D7-0E3F9908A718}" presName="negativeSpace" presStyleCnt="0"/>
      <dgm:spPr/>
      <dgm:t>
        <a:bodyPr/>
        <a:lstStyle/>
        <a:p>
          <a:endParaRPr lang="ru-RU"/>
        </a:p>
      </dgm:t>
    </dgm:pt>
    <dgm:pt modelId="{721D6EC1-9962-45CE-A9B2-246FC01C5804}" type="pres">
      <dgm:prSet presAssocID="{BA5C6B22-5F5A-4B88-82D7-0E3F9908A718}" presName="childText" presStyleLbl="conFgAcc1" presStyleIdx="1" presStyleCnt="2" custScaleY="141776" custLinFactNeighborX="606" custLinFactNeighborY="-79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D2DF4D-0A71-45B6-B7C5-C66A90357513}" type="presOf" srcId="{5B8D2513-358F-4AE8-96DF-A1AADE20708D}" destId="{721D6EC1-9962-45CE-A9B2-246FC01C5804}" srcOrd="0" destOrd="0" presId="urn:microsoft.com/office/officeart/2005/8/layout/list1"/>
    <dgm:cxn modelId="{667C04F9-F014-4239-ABD1-0DDB773E551B}" type="presOf" srcId="{82611DD7-A5DB-4EC0-A1F5-D950707FE792}" destId="{830C79E7-F4F5-4E26-8268-CD2F3EDF4014}" srcOrd="0" destOrd="1" presId="urn:microsoft.com/office/officeart/2005/8/layout/list1"/>
    <dgm:cxn modelId="{7C0DF4DA-1B3C-402D-A4D2-1CAADD97AB75}" srcId="{9709ABDD-470C-4854-BAC8-359A0B46D958}" destId="{82611DD7-A5DB-4EC0-A1F5-D950707FE792}" srcOrd="1" destOrd="0" parTransId="{829AF54C-7982-457C-B803-F1C3035D8F68}" sibTransId="{669ABBF4-19FD-4C63-9733-711FC38836C1}"/>
    <dgm:cxn modelId="{7A3EF2D5-5E0E-40E0-99EA-14578240C7C7}" srcId="{EB608938-9FD9-41D5-BD1B-6FC68296346D}" destId="{BA5C6B22-5F5A-4B88-82D7-0E3F9908A718}" srcOrd="1" destOrd="0" parTransId="{F3619C0C-0C6F-4040-925C-CC575E7F100F}" sibTransId="{09B74522-F6C9-4610-BEE4-9441964C26E5}"/>
    <dgm:cxn modelId="{A6F6E7DF-5DCF-4DC3-8502-3505F556F9BC}" type="presOf" srcId="{BA5C6B22-5F5A-4B88-82D7-0E3F9908A718}" destId="{722174BE-664A-4657-B91F-AC84594BB1D4}" srcOrd="0" destOrd="0" presId="urn:microsoft.com/office/officeart/2005/8/layout/list1"/>
    <dgm:cxn modelId="{5E01D756-A9AA-4500-8CAC-EA526A85F2C4}" type="presOf" srcId="{9709ABDD-470C-4854-BAC8-359A0B46D958}" destId="{7DF31B73-ED26-4424-AC7E-35CF20B3CEBE}" srcOrd="1" destOrd="0" presId="urn:microsoft.com/office/officeart/2005/8/layout/list1"/>
    <dgm:cxn modelId="{64B0BFCD-DB44-4A7F-88A3-04C01DBD3586}" srcId="{9709ABDD-470C-4854-BAC8-359A0B46D958}" destId="{CA381BAA-2E47-4DF8-A76D-32DD0AB48764}" srcOrd="0" destOrd="0" parTransId="{118965CB-A464-4920-9CB9-48D8B7E1AE81}" sibTransId="{7E085515-E6EE-4F86-B65E-E8FEF22C1473}"/>
    <dgm:cxn modelId="{30797772-B01E-4744-A57A-3BDF3EA0247B}" srcId="{BA5C6B22-5F5A-4B88-82D7-0E3F9908A718}" destId="{5B8D2513-358F-4AE8-96DF-A1AADE20708D}" srcOrd="0" destOrd="0" parTransId="{C575C713-6B4F-4B47-B5BE-6D9FC09E9C0A}" sibTransId="{1A693E7E-81EF-4D40-BEE9-6EAD7B10050C}"/>
    <dgm:cxn modelId="{28A76DEA-22C6-44D4-A0FB-F03974D9C41A}" type="presOf" srcId="{BA5C6B22-5F5A-4B88-82D7-0E3F9908A718}" destId="{C44A2CA1-F302-4330-AD20-FC30F709C3E1}" srcOrd="1" destOrd="0" presId="urn:microsoft.com/office/officeart/2005/8/layout/list1"/>
    <dgm:cxn modelId="{0A486BD6-64ED-4A45-ACFB-56D160225D73}" type="presOf" srcId="{CA381BAA-2E47-4DF8-A76D-32DD0AB48764}" destId="{830C79E7-F4F5-4E26-8268-CD2F3EDF4014}" srcOrd="0" destOrd="0" presId="urn:microsoft.com/office/officeart/2005/8/layout/list1"/>
    <dgm:cxn modelId="{5A07097F-3AC1-4D5A-9A97-EF39E45AE9AD}" type="presOf" srcId="{9709ABDD-470C-4854-BAC8-359A0B46D958}" destId="{B917CAD7-301C-4F99-95F2-6C17609E9D9E}" srcOrd="0" destOrd="0" presId="urn:microsoft.com/office/officeart/2005/8/layout/list1"/>
    <dgm:cxn modelId="{0160F3B9-392D-49BB-BB49-90D2771AF96A}" type="presOf" srcId="{EB608938-9FD9-41D5-BD1B-6FC68296346D}" destId="{E9669442-A103-426B-88B6-EB4924CCD903}" srcOrd="0" destOrd="0" presId="urn:microsoft.com/office/officeart/2005/8/layout/list1"/>
    <dgm:cxn modelId="{7AE55EC0-4AF1-44B4-8C6B-4A0379A0BE10}" srcId="{EB608938-9FD9-41D5-BD1B-6FC68296346D}" destId="{9709ABDD-470C-4854-BAC8-359A0B46D958}" srcOrd="0" destOrd="0" parTransId="{0A95EF78-9BD4-42EC-921D-A3A103E3E358}" sibTransId="{09525015-2C55-4647-88AD-A43A6BAD367D}"/>
    <dgm:cxn modelId="{1657E854-911B-43D2-98A2-ABF6A8D7AE44}" type="presParOf" srcId="{E9669442-A103-426B-88B6-EB4924CCD903}" destId="{F48C7C54-EE23-41D7-9742-C0703CD6AF05}" srcOrd="0" destOrd="0" presId="urn:microsoft.com/office/officeart/2005/8/layout/list1"/>
    <dgm:cxn modelId="{9127AF5D-2E49-4699-A384-F65A26C8BDD2}" type="presParOf" srcId="{F48C7C54-EE23-41D7-9742-C0703CD6AF05}" destId="{B917CAD7-301C-4F99-95F2-6C17609E9D9E}" srcOrd="0" destOrd="0" presId="urn:microsoft.com/office/officeart/2005/8/layout/list1"/>
    <dgm:cxn modelId="{1F0D96F0-57A4-40A8-80FA-FF4960D30FB6}" type="presParOf" srcId="{F48C7C54-EE23-41D7-9742-C0703CD6AF05}" destId="{7DF31B73-ED26-4424-AC7E-35CF20B3CEBE}" srcOrd="1" destOrd="0" presId="urn:microsoft.com/office/officeart/2005/8/layout/list1"/>
    <dgm:cxn modelId="{D14A5CB5-A317-4E6D-A24E-34AE05C7F857}" type="presParOf" srcId="{E9669442-A103-426B-88B6-EB4924CCD903}" destId="{37017D64-F53F-40DA-8C88-814E12FE86E9}" srcOrd="1" destOrd="0" presId="urn:microsoft.com/office/officeart/2005/8/layout/list1"/>
    <dgm:cxn modelId="{61558E59-ADBF-4E14-A21B-64630EFB4DDB}" type="presParOf" srcId="{E9669442-A103-426B-88B6-EB4924CCD903}" destId="{830C79E7-F4F5-4E26-8268-CD2F3EDF4014}" srcOrd="2" destOrd="0" presId="urn:microsoft.com/office/officeart/2005/8/layout/list1"/>
    <dgm:cxn modelId="{47300356-4E93-44EB-BEF2-7D9690A6B29E}" type="presParOf" srcId="{E9669442-A103-426B-88B6-EB4924CCD903}" destId="{394E5971-6786-4F05-8C9C-4C701D430053}" srcOrd="3" destOrd="0" presId="urn:microsoft.com/office/officeart/2005/8/layout/list1"/>
    <dgm:cxn modelId="{0B12A18A-A1DC-49CC-9EF5-1B2123051CD5}" type="presParOf" srcId="{E9669442-A103-426B-88B6-EB4924CCD903}" destId="{16A5F521-E7F9-4885-B477-A88872288C30}" srcOrd="4" destOrd="0" presId="urn:microsoft.com/office/officeart/2005/8/layout/list1"/>
    <dgm:cxn modelId="{1023E2AB-4D17-48CE-87A3-4C79F2A4E1FB}" type="presParOf" srcId="{16A5F521-E7F9-4885-B477-A88872288C30}" destId="{722174BE-664A-4657-B91F-AC84594BB1D4}" srcOrd="0" destOrd="0" presId="urn:microsoft.com/office/officeart/2005/8/layout/list1"/>
    <dgm:cxn modelId="{B06B0A1B-98BF-494E-B92D-64299EDC0BA2}" type="presParOf" srcId="{16A5F521-E7F9-4885-B477-A88872288C30}" destId="{C44A2CA1-F302-4330-AD20-FC30F709C3E1}" srcOrd="1" destOrd="0" presId="urn:microsoft.com/office/officeart/2005/8/layout/list1"/>
    <dgm:cxn modelId="{F10B1FFE-6C78-4EC3-B5AB-A4D4519A091E}" type="presParOf" srcId="{E9669442-A103-426B-88B6-EB4924CCD903}" destId="{93CDBA04-E009-458A-BFE1-9FE45BDEC4CE}" srcOrd="5" destOrd="0" presId="urn:microsoft.com/office/officeart/2005/8/layout/list1"/>
    <dgm:cxn modelId="{4618E356-17ED-4CBD-9A77-494ED1F3685B}" type="presParOf" srcId="{E9669442-A103-426B-88B6-EB4924CCD903}" destId="{721D6EC1-9962-45CE-A9B2-246FC01C58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250D75-6DEE-4823-A347-E474D177282F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63CC14C-7953-4DE8-B508-F62F49EBA743}" type="pres">
      <dgm:prSet presAssocID="{EB250D75-6DEE-4823-A347-E474D177282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A921ECCB-6C29-4B12-AFB4-C5B3377D0DEB}" type="presOf" srcId="{EB250D75-6DEE-4823-A347-E474D177282F}" destId="{C63CC14C-7953-4DE8-B508-F62F49EBA743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503F46-3D6A-49FB-A126-E761A147C1C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B58EC6-156F-48C9-AD06-8CC0C4F343D0}">
      <dgm:prSet phldrT="[Текст]" custT="1"/>
      <dgm:spPr>
        <a:solidFill>
          <a:schemeClr val="accent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Соответствие целям муниципальных программ и (или) целям социально – экономической политики города Покачи, не относящимся к муниципальным программам</a:t>
          </a:r>
          <a:endParaRPr lang="ru-RU" sz="1800" dirty="0"/>
        </a:p>
      </dgm:t>
    </dgm:pt>
    <dgm:pt modelId="{9B16923E-B362-4870-9DB1-1F4CCB85C518}" type="parTrans" cxnId="{E1B036D8-D954-43DF-B821-0DDCEA4D3FF4}">
      <dgm:prSet/>
      <dgm:spPr/>
      <dgm:t>
        <a:bodyPr/>
        <a:lstStyle/>
        <a:p>
          <a:endParaRPr lang="ru-RU"/>
        </a:p>
      </dgm:t>
    </dgm:pt>
    <dgm:pt modelId="{376CB4D0-CDE6-43FC-8C40-965612DCE5E3}" type="sibTrans" cxnId="{E1B036D8-D954-43DF-B821-0DDCEA4D3FF4}">
      <dgm:prSet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E2A074F5-D6CD-4484-BEBA-9C0459C3121C}">
      <dgm:prSet phldrT="[Текст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все налоговые расходы соответствуют целям муниципальных программ и (или) целям социально – экономической политики города Покачи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31AAA4F-48A8-4515-8ACA-F8D053ADAB59}" type="parTrans" cxnId="{125EB4CD-CA3D-4F17-A817-97EE19ADDB60}">
      <dgm:prSet/>
      <dgm:spPr/>
      <dgm:t>
        <a:bodyPr/>
        <a:lstStyle/>
        <a:p>
          <a:endParaRPr lang="ru-RU"/>
        </a:p>
      </dgm:t>
    </dgm:pt>
    <dgm:pt modelId="{6D1E00EB-F04D-4B8B-BE96-232F37DD8F29}" type="sibTrans" cxnId="{125EB4CD-CA3D-4F17-A817-97EE19ADDB60}">
      <dgm:prSet/>
      <dgm:spPr/>
      <dgm:t>
        <a:bodyPr/>
        <a:lstStyle/>
        <a:p>
          <a:endParaRPr lang="ru-RU"/>
        </a:p>
      </dgm:t>
    </dgm:pt>
    <dgm:pt modelId="{D4DF4C01-EB2C-4716-B1D9-5957B4E65462}" type="pres">
      <dgm:prSet presAssocID="{17503F46-3D6A-49FB-A126-E761A147C1C5}" presName="Name0" presStyleCnt="0">
        <dgm:presLayoutVars>
          <dgm:dir/>
          <dgm:resizeHandles val="exact"/>
        </dgm:presLayoutVars>
      </dgm:prSet>
      <dgm:spPr/>
    </dgm:pt>
    <dgm:pt modelId="{944B4CD5-37B0-4D43-BBC7-910DCE25144D}" type="pres">
      <dgm:prSet presAssocID="{2FB58EC6-156F-48C9-AD06-8CC0C4F343D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685FF-9790-48B4-90A0-0FF90962D31A}" type="pres">
      <dgm:prSet presAssocID="{376CB4D0-CDE6-43FC-8C40-965612DCE5E3}" presName="sibTrans" presStyleLbl="sibTrans2D1" presStyleIdx="0" presStyleCnt="1" custScaleX="145192"/>
      <dgm:spPr/>
      <dgm:t>
        <a:bodyPr/>
        <a:lstStyle/>
        <a:p>
          <a:endParaRPr lang="ru-RU"/>
        </a:p>
      </dgm:t>
    </dgm:pt>
    <dgm:pt modelId="{955A48FB-B6D7-4A8B-9CEA-C2FA1796E74C}" type="pres">
      <dgm:prSet presAssocID="{376CB4D0-CDE6-43FC-8C40-965612DCE5E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19B32F-9A6A-442E-81E1-BBD849F26784}" type="pres">
      <dgm:prSet presAssocID="{E2A074F5-D6CD-4484-BEBA-9C0459C3121C}" presName="node" presStyleLbl="node1" presStyleIdx="1" presStyleCnt="2" custLinFactNeighborX="-1522" custLinFactNeighborY="1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8E8EEF-5551-401F-BE78-1C9ED398C406}" type="presOf" srcId="{2FB58EC6-156F-48C9-AD06-8CC0C4F343D0}" destId="{944B4CD5-37B0-4D43-BBC7-910DCE25144D}" srcOrd="0" destOrd="0" presId="urn:microsoft.com/office/officeart/2005/8/layout/process1"/>
    <dgm:cxn modelId="{E1B036D8-D954-43DF-B821-0DDCEA4D3FF4}" srcId="{17503F46-3D6A-49FB-A126-E761A147C1C5}" destId="{2FB58EC6-156F-48C9-AD06-8CC0C4F343D0}" srcOrd="0" destOrd="0" parTransId="{9B16923E-B362-4870-9DB1-1F4CCB85C518}" sibTransId="{376CB4D0-CDE6-43FC-8C40-965612DCE5E3}"/>
    <dgm:cxn modelId="{F1744923-2797-4416-A629-3CCD677CB92D}" type="presOf" srcId="{17503F46-3D6A-49FB-A126-E761A147C1C5}" destId="{D4DF4C01-EB2C-4716-B1D9-5957B4E65462}" srcOrd="0" destOrd="0" presId="urn:microsoft.com/office/officeart/2005/8/layout/process1"/>
    <dgm:cxn modelId="{6576977D-D352-4F17-B89A-CC8B36E6B5A5}" type="presOf" srcId="{376CB4D0-CDE6-43FC-8C40-965612DCE5E3}" destId="{7DC685FF-9790-48B4-90A0-0FF90962D31A}" srcOrd="0" destOrd="0" presId="urn:microsoft.com/office/officeart/2005/8/layout/process1"/>
    <dgm:cxn modelId="{52F977F9-E209-4D98-B91B-64EE40EDB392}" type="presOf" srcId="{E2A074F5-D6CD-4484-BEBA-9C0459C3121C}" destId="{3719B32F-9A6A-442E-81E1-BBD849F26784}" srcOrd="0" destOrd="0" presId="urn:microsoft.com/office/officeart/2005/8/layout/process1"/>
    <dgm:cxn modelId="{D9F14491-CE97-4846-A360-3E59B180A0F5}" type="presOf" srcId="{376CB4D0-CDE6-43FC-8C40-965612DCE5E3}" destId="{955A48FB-B6D7-4A8B-9CEA-C2FA1796E74C}" srcOrd="1" destOrd="0" presId="urn:microsoft.com/office/officeart/2005/8/layout/process1"/>
    <dgm:cxn modelId="{125EB4CD-CA3D-4F17-A817-97EE19ADDB60}" srcId="{17503F46-3D6A-49FB-A126-E761A147C1C5}" destId="{E2A074F5-D6CD-4484-BEBA-9C0459C3121C}" srcOrd="1" destOrd="0" parTransId="{831AAA4F-48A8-4515-8ACA-F8D053ADAB59}" sibTransId="{6D1E00EB-F04D-4B8B-BE96-232F37DD8F29}"/>
    <dgm:cxn modelId="{ABF18C85-56D1-4E3F-9332-BBF8E7AF2CB5}" type="presParOf" srcId="{D4DF4C01-EB2C-4716-B1D9-5957B4E65462}" destId="{944B4CD5-37B0-4D43-BBC7-910DCE25144D}" srcOrd="0" destOrd="0" presId="urn:microsoft.com/office/officeart/2005/8/layout/process1"/>
    <dgm:cxn modelId="{8F25FAFC-EFFD-4113-8CBB-5E7DBD1409ED}" type="presParOf" srcId="{D4DF4C01-EB2C-4716-B1D9-5957B4E65462}" destId="{7DC685FF-9790-48B4-90A0-0FF90962D31A}" srcOrd="1" destOrd="0" presId="urn:microsoft.com/office/officeart/2005/8/layout/process1"/>
    <dgm:cxn modelId="{EA39BA81-D096-42B9-8AE5-D44F06B60CA7}" type="presParOf" srcId="{7DC685FF-9790-48B4-90A0-0FF90962D31A}" destId="{955A48FB-B6D7-4A8B-9CEA-C2FA1796E74C}" srcOrd="0" destOrd="0" presId="urn:microsoft.com/office/officeart/2005/8/layout/process1"/>
    <dgm:cxn modelId="{D53FCA25-069F-4E58-80A4-33F5C8106047}" type="presParOf" srcId="{D4DF4C01-EB2C-4716-B1D9-5957B4E65462}" destId="{3719B32F-9A6A-442E-81E1-BBD849F2678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503F46-3D6A-49FB-A126-E761A147C1C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B58EC6-156F-48C9-AD06-8CC0C4F343D0}">
      <dgm:prSet phldrT="[Текст]" custT="1"/>
      <dgm:spPr>
        <a:solidFill>
          <a:schemeClr val="accent5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Востребованность налогоплательщиками предоставленных налоговых льгот, сниженных ставок, налоговых преференций</a:t>
          </a:r>
          <a:endParaRPr lang="ru-RU" sz="1800" dirty="0"/>
        </a:p>
      </dgm:t>
    </dgm:pt>
    <dgm:pt modelId="{9B16923E-B362-4870-9DB1-1F4CCB85C518}" type="parTrans" cxnId="{E1B036D8-D954-43DF-B821-0DDCEA4D3FF4}">
      <dgm:prSet/>
      <dgm:spPr/>
      <dgm:t>
        <a:bodyPr/>
        <a:lstStyle/>
        <a:p>
          <a:endParaRPr lang="ru-RU"/>
        </a:p>
      </dgm:t>
    </dgm:pt>
    <dgm:pt modelId="{376CB4D0-CDE6-43FC-8C40-965612DCE5E3}" type="sibTrans" cxnId="{E1B036D8-D954-43DF-B821-0DDCEA4D3FF4}">
      <dgm:prSet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E2A074F5-D6CD-4484-BEBA-9C0459C3121C}">
      <dgm:prSet phldrT="[Текст]" custT="1"/>
      <dgm:spPr>
        <a:solidFill>
          <a:schemeClr val="accent5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из 13 налоговых расходов: 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-6 налоговых расходов в 2022 году востребованы;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-7 налоговых расходов не востребованы по причине отсутствия налогоплательщиков</a:t>
          </a:r>
          <a:endParaRPr lang="ru-RU" sz="1600" dirty="0"/>
        </a:p>
      </dgm:t>
    </dgm:pt>
    <dgm:pt modelId="{831AAA4F-48A8-4515-8ACA-F8D053ADAB59}" type="parTrans" cxnId="{125EB4CD-CA3D-4F17-A817-97EE19ADDB60}">
      <dgm:prSet/>
      <dgm:spPr/>
      <dgm:t>
        <a:bodyPr/>
        <a:lstStyle/>
        <a:p>
          <a:endParaRPr lang="ru-RU"/>
        </a:p>
      </dgm:t>
    </dgm:pt>
    <dgm:pt modelId="{6D1E00EB-F04D-4B8B-BE96-232F37DD8F29}" type="sibTrans" cxnId="{125EB4CD-CA3D-4F17-A817-97EE19ADDB60}">
      <dgm:prSet/>
      <dgm:spPr/>
      <dgm:t>
        <a:bodyPr/>
        <a:lstStyle/>
        <a:p>
          <a:endParaRPr lang="ru-RU"/>
        </a:p>
      </dgm:t>
    </dgm:pt>
    <dgm:pt modelId="{D4DF4C01-EB2C-4716-B1D9-5957B4E65462}" type="pres">
      <dgm:prSet presAssocID="{17503F46-3D6A-49FB-A126-E761A147C1C5}" presName="Name0" presStyleCnt="0">
        <dgm:presLayoutVars>
          <dgm:dir/>
          <dgm:resizeHandles val="exact"/>
        </dgm:presLayoutVars>
      </dgm:prSet>
      <dgm:spPr/>
    </dgm:pt>
    <dgm:pt modelId="{944B4CD5-37B0-4D43-BBC7-910DCE25144D}" type="pres">
      <dgm:prSet presAssocID="{2FB58EC6-156F-48C9-AD06-8CC0C4F343D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685FF-9790-48B4-90A0-0FF90962D31A}" type="pres">
      <dgm:prSet presAssocID="{376CB4D0-CDE6-43FC-8C40-965612DCE5E3}" presName="sibTrans" presStyleLbl="sibTrans2D1" presStyleIdx="0" presStyleCnt="1" custScaleX="140901"/>
      <dgm:spPr/>
      <dgm:t>
        <a:bodyPr/>
        <a:lstStyle/>
        <a:p>
          <a:endParaRPr lang="ru-RU"/>
        </a:p>
      </dgm:t>
    </dgm:pt>
    <dgm:pt modelId="{955A48FB-B6D7-4A8B-9CEA-C2FA1796E74C}" type="pres">
      <dgm:prSet presAssocID="{376CB4D0-CDE6-43FC-8C40-965612DCE5E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19B32F-9A6A-442E-81E1-BBD849F26784}" type="pres">
      <dgm:prSet presAssocID="{E2A074F5-D6CD-4484-BEBA-9C0459C3121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093F31-FF8D-4A54-914B-9D596808B2B1}" type="presOf" srcId="{E2A074F5-D6CD-4484-BEBA-9C0459C3121C}" destId="{3719B32F-9A6A-442E-81E1-BBD849F26784}" srcOrd="0" destOrd="0" presId="urn:microsoft.com/office/officeart/2005/8/layout/process1"/>
    <dgm:cxn modelId="{E1B036D8-D954-43DF-B821-0DDCEA4D3FF4}" srcId="{17503F46-3D6A-49FB-A126-E761A147C1C5}" destId="{2FB58EC6-156F-48C9-AD06-8CC0C4F343D0}" srcOrd="0" destOrd="0" parTransId="{9B16923E-B362-4870-9DB1-1F4CCB85C518}" sibTransId="{376CB4D0-CDE6-43FC-8C40-965612DCE5E3}"/>
    <dgm:cxn modelId="{0017B476-38E8-4AA1-86B8-CB1B0DEC109F}" type="presOf" srcId="{2FB58EC6-156F-48C9-AD06-8CC0C4F343D0}" destId="{944B4CD5-37B0-4D43-BBC7-910DCE25144D}" srcOrd="0" destOrd="0" presId="urn:microsoft.com/office/officeart/2005/8/layout/process1"/>
    <dgm:cxn modelId="{125EB4CD-CA3D-4F17-A817-97EE19ADDB60}" srcId="{17503F46-3D6A-49FB-A126-E761A147C1C5}" destId="{E2A074F5-D6CD-4484-BEBA-9C0459C3121C}" srcOrd="1" destOrd="0" parTransId="{831AAA4F-48A8-4515-8ACA-F8D053ADAB59}" sibTransId="{6D1E00EB-F04D-4B8B-BE96-232F37DD8F29}"/>
    <dgm:cxn modelId="{590FDF6B-2B78-40E3-80A6-9FF77B16736C}" type="presOf" srcId="{376CB4D0-CDE6-43FC-8C40-965612DCE5E3}" destId="{955A48FB-B6D7-4A8B-9CEA-C2FA1796E74C}" srcOrd="1" destOrd="0" presId="urn:microsoft.com/office/officeart/2005/8/layout/process1"/>
    <dgm:cxn modelId="{7CF3F2F1-F2A7-432C-B3F2-A6277136FA5B}" type="presOf" srcId="{376CB4D0-CDE6-43FC-8C40-965612DCE5E3}" destId="{7DC685FF-9790-48B4-90A0-0FF90962D31A}" srcOrd="0" destOrd="0" presId="urn:microsoft.com/office/officeart/2005/8/layout/process1"/>
    <dgm:cxn modelId="{F28DD2A1-292D-49DC-9602-ED100EE13EAC}" type="presOf" srcId="{17503F46-3D6A-49FB-A126-E761A147C1C5}" destId="{D4DF4C01-EB2C-4716-B1D9-5957B4E65462}" srcOrd="0" destOrd="0" presId="urn:microsoft.com/office/officeart/2005/8/layout/process1"/>
    <dgm:cxn modelId="{42BF089D-C98F-4EC1-A703-931A4C7A835B}" type="presParOf" srcId="{D4DF4C01-EB2C-4716-B1D9-5957B4E65462}" destId="{944B4CD5-37B0-4D43-BBC7-910DCE25144D}" srcOrd="0" destOrd="0" presId="urn:microsoft.com/office/officeart/2005/8/layout/process1"/>
    <dgm:cxn modelId="{3235F32C-937F-4A4A-AD52-EC7BF3C58752}" type="presParOf" srcId="{D4DF4C01-EB2C-4716-B1D9-5957B4E65462}" destId="{7DC685FF-9790-48B4-90A0-0FF90962D31A}" srcOrd="1" destOrd="0" presId="urn:microsoft.com/office/officeart/2005/8/layout/process1"/>
    <dgm:cxn modelId="{90036EDC-74D6-474C-8638-A1AD1EB300B2}" type="presParOf" srcId="{7DC685FF-9790-48B4-90A0-0FF90962D31A}" destId="{955A48FB-B6D7-4A8B-9CEA-C2FA1796E74C}" srcOrd="0" destOrd="0" presId="urn:microsoft.com/office/officeart/2005/8/layout/process1"/>
    <dgm:cxn modelId="{CD098442-9745-4443-B928-805079629804}" type="presParOf" srcId="{D4DF4C01-EB2C-4716-B1D9-5957B4E65462}" destId="{3719B32F-9A6A-442E-81E1-BBD849F2678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2EE2A2-5928-4DC6-B298-7BBA61FEA4DE}" type="doc">
      <dgm:prSet loTypeId="urn:microsoft.com/office/officeart/2005/8/layout/cycle4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6AD73B-87FA-4A07-98D8-861FCACD74F9}">
      <dgm:prSet phldrT="[Текст]" custT="1"/>
      <dgm:spPr/>
      <dgm:t>
        <a:bodyPr/>
        <a:lstStyle/>
        <a:p>
          <a:r>
            <a:rPr lang="ru-RU" sz="1550" dirty="0" smtClean="0">
              <a:latin typeface="Times New Roman" pitchFamily="18" charset="0"/>
              <a:cs typeface="Times New Roman" pitchFamily="18" charset="0"/>
            </a:rPr>
            <a:t>Бюджетная эффективность</a:t>
          </a:r>
          <a:endParaRPr lang="ru-RU" sz="1550" dirty="0"/>
        </a:p>
      </dgm:t>
    </dgm:pt>
    <dgm:pt modelId="{B4A2B489-8C99-4E33-9010-FCCB3C514FEC}" type="parTrans" cxnId="{B93526B1-F242-401E-9BA7-E54B346C82AF}">
      <dgm:prSet/>
      <dgm:spPr/>
      <dgm:t>
        <a:bodyPr/>
        <a:lstStyle/>
        <a:p>
          <a:endParaRPr lang="ru-RU"/>
        </a:p>
      </dgm:t>
    </dgm:pt>
    <dgm:pt modelId="{4611E54F-2A72-4908-B6E4-01A589519335}" type="sibTrans" cxnId="{B93526B1-F242-401E-9BA7-E54B346C82AF}">
      <dgm:prSet/>
      <dgm:spPr/>
      <dgm:t>
        <a:bodyPr/>
        <a:lstStyle/>
        <a:p>
          <a:endParaRPr lang="ru-RU"/>
        </a:p>
      </dgm:t>
    </dgm:pt>
    <dgm:pt modelId="{850318B8-4DF1-495C-A987-68AEA868E9EA}">
      <dgm:prSet phldrT="[Текст]" custT="1"/>
      <dgm:spPr/>
      <dgm:t>
        <a:bodyPr/>
        <a:lstStyle/>
        <a:p>
          <a:pPr algn="just"/>
          <a:r>
            <a:rPr lang="ru-RU" sz="1350" dirty="0" smtClean="0">
              <a:latin typeface="Times New Roman" pitchFamily="18" charset="0"/>
              <a:cs typeface="Times New Roman" pitchFamily="18" charset="0"/>
            </a:rPr>
            <a:t>выражается в экономии расходов бюджета города Покачи на уплату налогов муниципальными учреждениями (технические налоговые расходы)</a:t>
          </a:r>
          <a:endParaRPr lang="ru-RU" sz="1350" dirty="0"/>
        </a:p>
      </dgm:t>
    </dgm:pt>
    <dgm:pt modelId="{A05C0153-DF77-4A59-9B8E-ED05EAEDE212}" type="parTrans" cxnId="{D4F1C3CC-BF6A-4038-8CAE-00FE2EFE0D75}">
      <dgm:prSet/>
      <dgm:spPr/>
      <dgm:t>
        <a:bodyPr/>
        <a:lstStyle/>
        <a:p>
          <a:endParaRPr lang="ru-RU"/>
        </a:p>
      </dgm:t>
    </dgm:pt>
    <dgm:pt modelId="{DF198B5B-351B-460C-809E-832242B48BEC}" type="sibTrans" cxnId="{D4F1C3CC-BF6A-4038-8CAE-00FE2EFE0D75}">
      <dgm:prSet/>
      <dgm:spPr/>
      <dgm:t>
        <a:bodyPr/>
        <a:lstStyle/>
        <a:p>
          <a:endParaRPr lang="ru-RU"/>
        </a:p>
      </dgm:t>
    </dgm:pt>
    <dgm:pt modelId="{4EC0E0D8-8801-403B-9B41-75FDAD62983A}">
      <dgm:prSet phldrT="[Текст]" custT="1"/>
      <dgm:spPr/>
      <dgm:t>
        <a:bodyPr/>
        <a:lstStyle/>
        <a:p>
          <a:r>
            <a:rPr lang="ru-RU" sz="1550" dirty="0" smtClean="0">
              <a:latin typeface="Times New Roman" pitchFamily="18" charset="0"/>
              <a:cs typeface="Times New Roman" pitchFamily="18" charset="0"/>
            </a:rPr>
            <a:t>Экономическая эффективность</a:t>
          </a:r>
          <a:endParaRPr lang="ru-RU" sz="1550" dirty="0"/>
        </a:p>
      </dgm:t>
    </dgm:pt>
    <dgm:pt modelId="{04C6EBE6-8D87-4AE3-8E86-0E9F7384D5F5}" type="parTrans" cxnId="{DC5F31DC-2370-46FB-88FD-CE892D37F240}">
      <dgm:prSet/>
      <dgm:spPr/>
      <dgm:t>
        <a:bodyPr/>
        <a:lstStyle/>
        <a:p>
          <a:endParaRPr lang="ru-RU"/>
        </a:p>
      </dgm:t>
    </dgm:pt>
    <dgm:pt modelId="{7DC0B873-8C4C-40D8-AC3A-E0CB6DE4FDAB}" type="sibTrans" cxnId="{DC5F31DC-2370-46FB-88FD-CE892D37F240}">
      <dgm:prSet/>
      <dgm:spPr/>
      <dgm:t>
        <a:bodyPr/>
        <a:lstStyle/>
        <a:p>
          <a:endParaRPr lang="ru-RU"/>
        </a:p>
      </dgm:t>
    </dgm:pt>
    <dgm:pt modelId="{95289F7D-D5A8-409A-B01E-B298B5FE7192}">
      <dgm:prSet phldrT="[Текст]" custT="1"/>
      <dgm:spPr/>
      <dgm:t>
        <a:bodyPr/>
        <a:lstStyle/>
        <a:p>
          <a:pPr algn="just"/>
          <a:r>
            <a:rPr lang="ru-RU" sz="1350" dirty="0" smtClean="0">
              <a:latin typeface="Times New Roman" pitchFamily="18" charset="0"/>
              <a:cs typeface="Times New Roman" pitchFamily="18" charset="0"/>
            </a:rPr>
            <a:t>выражается в экономической поддержке отдельных категорий предприятий, организаций и СМП (стимулирующие налоговые расходы)</a:t>
          </a:r>
          <a:endParaRPr lang="ru-RU" sz="1350" dirty="0"/>
        </a:p>
      </dgm:t>
    </dgm:pt>
    <dgm:pt modelId="{DAD1672A-ECE2-4D82-965C-C857F5ACAE5A}" type="parTrans" cxnId="{3CE37FB5-4DC3-43FE-A0DE-3DB4E1AFF62F}">
      <dgm:prSet/>
      <dgm:spPr/>
      <dgm:t>
        <a:bodyPr/>
        <a:lstStyle/>
        <a:p>
          <a:endParaRPr lang="ru-RU"/>
        </a:p>
      </dgm:t>
    </dgm:pt>
    <dgm:pt modelId="{2A6E9660-78AC-42FA-9489-E2FE1F7EF05D}" type="sibTrans" cxnId="{3CE37FB5-4DC3-43FE-A0DE-3DB4E1AFF62F}">
      <dgm:prSet/>
      <dgm:spPr/>
      <dgm:t>
        <a:bodyPr/>
        <a:lstStyle/>
        <a:p>
          <a:endParaRPr lang="ru-RU"/>
        </a:p>
      </dgm:t>
    </dgm:pt>
    <dgm:pt modelId="{D5DC601E-91D5-447A-A8CC-B2D5F39A6738}">
      <dgm:prSet phldrT="[Текст]" custT="1"/>
      <dgm:spPr/>
      <dgm:t>
        <a:bodyPr/>
        <a:lstStyle/>
        <a:p>
          <a:endParaRPr lang="ru-RU" sz="155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550" dirty="0" smtClean="0">
              <a:latin typeface="Times New Roman" pitchFamily="18" charset="0"/>
              <a:cs typeface="Times New Roman" pitchFamily="18" charset="0"/>
            </a:rPr>
            <a:t>Достижение целевых показателей муниципальной программы</a:t>
          </a:r>
          <a:endParaRPr lang="ru-RU" sz="1550" dirty="0"/>
        </a:p>
      </dgm:t>
    </dgm:pt>
    <dgm:pt modelId="{438DBC54-68E3-4998-9717-526E9AAE6B1F}" type="parTrans" cxnId="{182814FE-4B0E-48FE-902D-E7E59E9BC322}">
      <dgm:prSet/>
      <dgm:spPr/>
      <dgm:t>
        <a:bodyPr/>
        <a:lstStyle/>
        <a:p>
          <a:endParaRPr lang="ru-RU"/>
        </a:p>
      </dgm:t>
    </dgm:pt>
    <dgm:pt modelId="{118F484B-0312-4225-877C-C7E9887FB315}" type="sibTrans" cxnId="{182814FE-4B0E-48FE-902D-E7E59E9BC322}">
      <dgm:prSet/>
      <dgm:spPr/>
      <dgm:t>
        <a:bodyPr/>
        <a:lstStyle/>
        <a:p>
          <a:endParaRPr lang="ru-RU"/>
        </a:p>
      </dgm:t>
    </dgm:pt>
    <dgm:pt modelId="{8C0C40A3-19F8-43F2-82FD-364E804B2A00}">
      <dgm:prSet phldrT="[Текст]" custT="1"/>
      <dgm:spPr/>
      <dgm:t>
        <a:bodyPr/>
        <a:lstStyle/>
        <a:p>
          <a:pPr algn="just"/>
          <a:r>
            <a:rPr lang="ru-RU" sz="1350" dirty="0" smtClean="0">
              <a:latin typeface="Times New Roman" pitchFamily="18" charset="0"/>
              <a:cs typeface="Times New Roman" pitchFamily="18" charset="0"/>
            </a:rPr>
            <a:t>выражается в достижении целевых показателей (индикаторов), установленных муниципальными программами</a:t>
          </a:r>
          <a:endParaRPr lang="ru-RU" sz="1350" dirty="0"/>
        </a:p>
      </dgm:t>
    </dgm:pt>
    <dgm:pt modelId="{AED10EB5-9677-495F-8AFE-C1E5742E5CA1}" type="parTrans" cxnId="{C5BA9B16-DC87-44C6-98A5-A9237FD89E07}">
      <dgm:prSet/>
      <dgm:spPr/>
      <dgm:t>
        <a:bodyPr/>
        <a:lstStyle/>
        <a:p>
          <a:endParaRPr lang="ru-RU"/>
        </a:p>
      </dgm:t>
    </dgm:pt>
    <dgm:pt modelId="{7E7A4354-6853-4C8B-A700-93CE85D4A811}" type="sibTrans" cxnId="{C5BA9B16-DC87-44C6-98A5-A9237FD89E07}">
      <dgm:prSet/>
      <dgm:spPr/>
      <dgm:t>
        <a:bodyPr/>
        <a:lstStyle/>
        <a:p>
          <a:endParaRPr lang="ru-RU"/>
        </a:p>
      </dgm:t>
    </dgm:pt>
    <dgm:pt modelId="{3F86889F-267D-4941-A1BB-7428C551AA21}">
      <dgm:prSet phldrT="[Текст]" custT="1"/>
      <dgm:spPr/>
      <dgm:t>
        <a:bodyPr/>
        <a:lstStyle/>
        <a:p>
          <a:r>
            <a:rPr lang="ru-RU" sz="1550" dirty="0" smtClean="0">
              <a:latin typeface="Times New Roman" pitchFamily="18" charset="0"/>
              <a:cs typeface="Times New Roman" pitchFamily="18" charset="0"/>
            </a:rPr>
            <a:t>Социальная эффективность</a:t>
          </a:r>
          <a:endParaRPr lang="ru-RU" sz="1550" dirty="0"/>
        </a:p>
      </dgm:t>
    </dgm:pt>
    <dgm:pt modelId="{B23A32EE-1ABB-445E-A895-5FEA12ECEFC5}" type="parTrans" cxnId="{ADBD2A9B-358B-4397-8E65-2F39107CDCC2}">
      <dgm:prSet/>
      <dgm:spPr/>
      <dgm:t>
        <a:bodyPr/>
        <a:lstStyle/>
        <a:p>
          <a:endParaRPr lang="ru-RU"/>
        </a:p>
      </dgm:t>
    </dgm:pt>
    <dgm:pt modelId="{94692CED-B1E0-4759-90F7-6AD14A2A5324}" type="sibTrans" cxnId="{ADBD2A9B-358B-4397-8E65-2F39107CDCC2}">
      <dgm:prSet/>
      <dgm:spPr/>
      <dgm:t>
        <a:bodyPr/>
        <a:lstStyle/>
        <a:p>
          <a:endParaRPr lang="ru-RU"/>
        </a:p>
      </dgm:t>
    </dgm:pt>
    <dgm:pt modelId="{58E0B4CC-A8F9-4862-A4E5-28C2EA318ACE}">
      <dgm:prSet phldrT="[Текст]" custT="1"/>
      <dgm:spPr/>
      <dgm:t>
        <a:bodyPr/>
        <a:lstStyle/>
        <a:p>
          <a:pPr algn="just"/>
          <a:r>
            <a:rPr lang="ru-RU" sz="1350" dirty="0" smtClean="0">
              <a:latin typeface="Times New Roman" pitchFamily="18" charset="0"/>
              <a:cs typeface="Times New Roman" pitchFamily="18" charset="0"/>
            </a:rPr>
            <a:t>выражается в снижении налоговой нагрузки на социально незащищенную категорию населения (социальные налоговые расходы) </a:t>
          </a:r>
          <a:endParaRPr lang="ru-RU" sz="1350" dirty="0"/>
        </a:p>
      </dgm:t>
    </dgm:pt>
    <dgm:pt modelId="{22056C0A-8D32-42BE-B74F-2771680A39E1}" type="parTrans" cxnId="{76195015-D935-4801-BD4D-1A38C4489BF2}">
      <dgm:prSet/>
      <dgm:spPr/>
      <dgm:t>
        <a:bodyPr/>
        <a:lstStyle/>
        <a:p>
          <a:endParaRPr lang="ru-RU"/>
        </a:p>
      </dgm:t>
    </dgm:pt>
    <dgm:pt modelId="{626A2976-5DF5-44AD-93B1-309016625454}" type="sibTrans" cxnId="{76195015-D935-4801-BD4D-1A38C4489BF2}">
      <dgm:prSet/>
      <dgm:spPr/>
      <dgm:t>
        <a:bodyPr/>
        <a:lstStyle/>
        <a:p>
          <a:endParaRPr lang="ru-RU"/>
        </a:p>
      </dgm:t>
    </dgm:pt>
    <dgm:pt modelId="{46175945-2DA9-4877-B5DC-E23E84A20986}" type="pres">
      <dgm:prSet presAssocID="{9E2EE2A2-5928-4DC6-B298-7BBA61FEA4D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6B8E78-0F6E-46BA-9232-547BCFAE63D0}" type="pres">
      <dgm:prSet presAssocID="{9E2EE2A2-5928-4DC6-B298-7BBA61FEA4DE}" presName="children" presStyleCnt="0"/>
      <dgm:spPr/>
    </dgm:pt>
    <dgm:pt modelId="{434A9784-DDD7-4C8E-A549-44BB392FB063}" type="pres">
      <dgm:prSet presAssocID="{9E2EE2A2-5928-4DC6-B298-7BBA61FEA4DE}" presName="child1group" presStyleCnt="0"/>
      <dgm:spPr/>
    </dgm:pt>
    <dgm:pt modelId="{8469B8C8-21FA-4D47-8F65-3D09D89C37AD}" type="pres">
      <dgm:prSet presAssocID="{9E2EE2A2-5928-4DC6-B298-7BBA61FEA4DE}" presName="child1" presStyleLbl="bgAcc1" presStyleIdx="0" presStyleCnt="4" custScaleX="339525" custScaleY="114901" custLinFactX="-39232" custLinFactNeighborX="-100000" custLinFactNeighborY="4619"/>
      <dgm:spPr/>
      <dgm:t>
        <a:bodyPr/>
        <a:lstStyle/>
        <a:p>
          <a:endParaRPr lang="ru-RU"/>
        </a:p>
      </dgm:t>
    </dgm:pt>
    <dgm:pt modelId="{6407BF9C-6AE6-4DAC-899D-29315A5CE738}" type="pres">
      <dgm:prSet presAssocID="{9E2EE2A2-5928-4DC6-B298-7BBA61FEA4DE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6FAB0-8715-4CC0-B4C4-3834392B3AB6}" type="pres">
      <dgm:prSet presAssocID="{9E2EE2A2-5928-4DC6-B298-7BBA61FEA4DE}" presName="child2group" presStyleCnt="0"/>
      <dgm:spPr/>
    </dgm:pt>
    <dgm:pt modelId="{678E92E6-1D6F-4CA7-9B91-713996E8D8CD}" type="pres">
      <dgm:prSet presAssocID="{9E2EE2A2-5928-4DC6-B298-7BBA61FEA4DE}" presName="child2" presStyleLbl="bgAcc1" presStyleIdx="1" presStyleCnt="4" custScaleX="339525" custScaleY="114901" custLinFactX="40717" custLinFactNeighborX="100000" custLinFactNeighborY="4619"/>
      <dgm:spPr/>
      <dgm:t>
        <a:bodyPr/>
        <a:lstStyle/>
        <a:p>
          <a:endParaRPr lang="ru-RU"/>
        </a:p>
      </dgm:t>
    </dgm:pt>
    <dgm:pt modelId="{EBDB8782-4D24-49C9-8ED9-612EE8962760}" type="pres">
      <dgm:prSet presAssocID="{9E2EE2A2-5928-4DC6-B298-7BBA61FEA4DE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37E09-F0DA-45C8-9662-4B8472D33D58}" type="pres">
      <dgm:prSet presAssocID="{9E2EE2A2-5928-4DC6-B298-7BBA61FEA4DE}" presName="child3group" presStyleCnt="0"/>
      <dgm:spPr/>
    </dgm:pt>
    <dgm:pt modelId="{DB3129BB-E77C-47F9-A518-D6E69A93DAE3}" type="pres">
      <dgm:prSet presAssocID="{9E2EE2A2-5928-4DC6-B298-7BBA61FEA4DE}" presName="child3" presStyleLbl="bgAcc1" presStyleIdx="2" presStyleCnt="4" custScaleX="339525" custScaleY="118746" custLinFactX="40717" custLinFactNeighborX="100000" custLinFactNeighborY="-11185"/>
      <dgm:spPr/>
      <dgm:t>
        <a:bodyPr/>
        <a:lstStyle/>
        <a:p>
          <a:endParaRPr lang="ru-RU"/>
        </a:p>
      </dgm:t>
    </dgm:pt>
    <dgm:pt modelId="{F42E3F8C-3393-4476-A070-4186C321CE45}" type="pres">
      <dgm:prSet presAssocID="{9E2EE2A2-5928-4DC6-B298-7BBA61FEA4DE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ABCAA-B16F-4F7C-A097-0C5C8ADAEAAD}" type="pres">
      <dgm:prSet presAssocID="{9E2EE2A2-5928-4DC6-B298-7BBA61FEA4DE}" presName="child4group" presStyleCnt="0"/>
      <dgm:spPr/>
    </dgm:pt>
    <dgm:pt modelId="{4733BB18-8345-436D-9935-18F0A7C3D59C}" type="pres">
      <dgm:prSet presAssocID="{9E2EE2A2-5928-4DC6-B298-7BBA61FEA4DE}" presName="child4" presStyleLbl="bgAcc1" presStyleIdx="3" presStyleCnt="4" custScaleX="339525" custScaleY="118746" custLinFactX="-44656" custLinFactNeighborX="-100000" custLinFactNeighborY="-8691"/>
      <dgm:spPr/>
      <dgm:t>
        <a:bodyPr/>
        <a:lstStyle/>
        <a:p>
          <a:endParaRPr lang="ru-RU"/>
        </a:p>
      </dgm:t>
    </dgm:pt>
    <dgm:pt modelId="{B57A4D94-67CD-4F95-8BC6-2D3F35343F55}" type="pres">
      <dgm:prSet presAssocID="{9E2EE2A2-5928-4DC6-B298-7BBA61FEA4DE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63490-E50C-4E0F-B48D-3FE14A0F6E1C}" type="pres">
      <dgm:prSet presAssocID="{9E2EE2A2-5928-4DC6-B298-7BBA61FEA4DE}" presName="childPlaceholder" presStyleCnt="0"/>
      <dgm:spPr/>
    </dgm:pt>
    <dgm:pt modelId="{6E929BEC-DC15-4B3B-9EDD-C83A39F090E9}" type="pres">
      <dgm:prSet presAssocID="{9E2EE2A2-5928-4DC6-B298-7BBA61FEA4DE}" presName="circle" presStyleCnt="0"/>
      <dgm:spPr/>
    </dgm:pt>
    <dgm:pt modelId="{2CC8C6F1-D30B-4519-8466-F4340D85C1C3}" type="pres">
      <dgm:prSet presAssocID="{9E2EE2A2-5928-4DC6-B298-7BBA61FEA4DE}" presName="quadrant1" presStyleLbl="node1" presStyleIdx="0" presStyleCnt="4" custScaleX="205910" custLinFactNeighborX="-57377" custLinFactNeighborY="-201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3F846-DA55-4F67-AD00-6275198060C2}" type="pres">
      <dgm:prSet presAssocID="{9E2EE2A2-5928-4DC6-B298-7BBA61FEA4DE}" presName="quadrant2" presStyleLbl="node1" presStyleIdx="1" presStyleCnt="4" custScaleX="205910" custLinFactNeighborX="56105" custLinFactNeighborY="-195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0A707-2F9A-400D-8B99-ED6D2865F279}" type="pres">
      <dgm:prSet presAssocID="{9E2EE2A2-5928-4DC6-B298-7BBA61FEA4DE}" presName="quadrant3" presStyleLbl="node1" presStyleIdx="2" presStyleCnt="4" custScaleX="205910" custLinFactNeighborX="56683" custLinFactNeighborY="-66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8EA7-066B-47C6-9AB1-D34ED14EEA38}" type="pres">
      <dgm:prSet presAssocID="{9E2EE2A2-5928-4DC6-B298-7BBA61FEA4DE}" presName="quadrant4" presStyleLbl="node1" presStyleIdx="3" presStyleCnt="4" custScaleX="205910" custLinFactNeighborX="-57377" custLinFactNeighborY="-59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1BAA1-B53D-4F61-8D95-420A9B0E552E}" type="pres">
      <dgm:prSet presAssocID="{9E2EE2A2-5928-4DC6-B298-7BBA61FEA4DE}" presName="quadrantPlaceholder" presStyleCnt="0"/>
      <dgm:spPr/>
    </dgm:pt>
    <dgm:pt modelId="{3E27A7B7-2F1E-4676-ADA2-E165C905B45A}" type="pres">
      <dgm:prSet presAssocID="{9E2EE2A2-5928-4DC6-B298-7BBA61FEA4DE}" presName="center1" presStyleLbl="fgShp" presStyleIdx="0" presStyleCnt="2" custLinFactNeighborX="-3812" custLinFactNeighborY="-51872"/>
      <dgm:spPr/>
    </dgm:pt>
    <dgm:pt modelId="{8500A3DA-B1FF-40D0-BFFC-244EEF97DBAE}" type="pres">
      <dgm:prSet presAssocID="{9E2EE2A2-5928-4DC6-B298-7BBA61FEA4DE}" presName="center2" presStyleLbl="fgShp" presStyleIdx="1" presStyleCnt="2" custLinFactNeighborX="2453" custLinFactNeighborY="-43227"/>
      <dgm:spPr/>
    </dgm:pt>
  </dgm:ptLst>
  <dgm:cxnLst>
    <dgm:cxn modelId="{C09AD150-67A4-4432-B61A-E1A9FEAE9A8E}" type="presOf" srcId="{3F86889F-267D-4941-A1BB-7428C551AA21}" destId="{FD3B8EA7-066B-47C6-9AB1-D34ED14EEA38}" srcOrd="0" destOrd="0" presId="urn:microsoft.com/office/officeart/2005/8/layout/cycle4"/>
    <dgm:cxn modelId="{3CE37FB5-4DC3-43FE-A0DE-3DB4E1AFF62F}" srcId="{4EC0E0D8-8801-403B-9B41-75FDAD62983A}" destId="{95289F7D-D5A8-409A-B01E-B298B5FE7192}" srcOrd="0" destOrd="0" parTransId="{DAD1672A-ECE2-4D82-965C-C857F5ACAE5A}" sibTransId="{2A6E9660-78AC-42FA-9489-E2FE1F7EF05D}"/>
    <dgm:cxn modelId="{28EF24F8-0FE4-4A7D-962B-1F78DE2562A7}" type="presOf" srcId="{850318B8-4DF1-495C-A987-68AEA868E9EA}" destId="{6407BF9C-6AE6-4DAC-899D-29315A5CE738}" srcOrd="1" destOrd="0" presId="urn:microsoft.com/office/officeart/2005/8/layout/cycle4"/>
    <dgm:cxn modelId="{83D23052-1FE3-436A-A9F7-D9E80114A0D3}" type="presOf" srcId="{58E0B4CC-A8F9-4862-A4E5-28C2EA318ACE}" destId="{B57A4D94-67CD-4F95-8BC6-2D3F35343F55}" srcOrd="1" destOrd="0" presId="urn:microsoft.com/office/officeart/2005/8/layout/cycle4"/>
    <dgm:cxn modelId="{D5B36256-06A7-44B3-B715-C0B096731BD4}" type="presOf" srcId="{D5DC601E-91D5-447A-A8CC-B2D5F39A6738}" destId="{6750A707-2F9A-400D-8B99-ED6D2865F279}" srcOrd="0" destOrd="0" presId="urn:microsoft.com/office/officeart/2005/8/layout/cycle4"/>
    <dgm:cxn modelId="{56892415-5189-4EBB-A02E-8CBABEC098B2}" type="presOf" srcId="{9E2EE2A2-5928-4DC6-B298-7BBA61FEA4DE}" destId="{46175945-2DA9-4877-B5DC-E23E84A20986}" srcOrd="0" destOrd="0" presId="urn:microsoft.com/office/officeart/2005/8/layout/cycle4"/>
    <dgm:cxn modelId="{5CCAFD57-34FF-4B2F-856B-ADAA47DAE75B}" type="presOf" srcId="{58E0B4CC-A8F9-4862-A4E5-28C2EA318ACE}" destId="{4733BB18-8345-436D-9935-18F0A7C3D59C}" srcOrd="0" destOrd="0" presId="urn:microsoft.com/office/officeart/2005/8/layout/cycle4"/>
    <dgm:cxn modelId="{76195015-D935-4801-BD4D-1A38C4489BF2}" srcId="{3F86889F-267D-4941-A1BB-7428C551AA21}" destId="{58E0B4CC-A8F9-4862-A4E5-28C2EA318ACE}" srcOrd="0" destOrd="0" parTransId="{22056C0A-8D32-42BE-B74F-2771680A39E1}" sibTransId="{626A2976-5DF5-44AD-93B1-309016625454}"/>
    <dgm:cxn modelId="{330733F7-3083-4293-B1B6-D8882A85404F}" type="presOf" srcId="{916AD73B-87FA-4A07-98D8-861FCACD74F9}" destId="{2CC8C6F1-D30B-4519-8466-F4340D85C1C3}" srcOrd="0" destOrd="0" presId="urn:microsoft.com/office/officeart/2005/8/layout/cycle4"/>
    <dgm:cxn modelId="{D4F1C3CC-BF6A-4038-8CAE-00FE2EFE0D75}" srcId="{916AD73B-87FA-4A07-98D8-861FCACD74F9}" destId="{850318B8-4DF1-495C-A987-68AEA868E9EA}" srcOrd="0" destOrd="0" parTransId="{A05C0153-DF77-4A59-9B8E-ED05EAEDE212}" sibTransId="{DF198B5B-351B-460C-809E-832242B48BEC}"/>
    <dgm:cxn modelId="{DC5F31DC-2370-46FB-88FD-CE892D37F240}" srcId="{9E2EE2A2-5928-4DC6-B298-7BBA61FEA4DE}" destId="{4EC0E0D8-8801-403B-9B41-75FDAD62983A}" srcOrd="1" destOrd="0" parTransId="{04C6EBE6-8D87-4AE3-8E86-0E9F7384D5F5}" sibTransId="{7DC0B873-8C4C-40D8-AC3A-E0CB6DE4FDAB}"/>
    <dgm:cxn modelId="{4FD740E1-62E6-4283-87B0-1F5C002F154A}" type="presOf" srcId="{4EC0E0D8-8801-403B-9B41-75FDAD62983A}" destId="{3F63F846-DA55-4F67-AD00-6275198060C2}" srcOrd="0" destOrd="0" presId="urn:microsoft.com/office/officeart/2005/8/layout/cycle4"/>
    <dgm:cxn modelId="{387BC1C2-545B-4F2E-954A-1C4057999402}" type="presOf" srcId="{95289F7D-D5A8-409A-B01E-B298B5FE7192}" destId="{EBDB8782-4D24-49C9-8ED9-612EE8962760}" srcOrd="1" destOrd="0" presId="urn:microsoft.com/office/officeart/2005/8/layout/cycle4"/>
    <dgm:cxn modelId="{678B7D48-AE11-4D75-9ADB-8B223708EE8B}" type="presOf" srcId="{850318B8-4DF1-495C-A987-68AEA868E9EA}" destId="{8469B8C8-21FA-4D47-8F65-3D09D89C37AD}" srcOrd="0" destOrd="0" presId="urn:microsoft.com/office/officeart/2005/8/layout/cycle4"/>
    <dgm:cxn modelId="{5D5F9FF6-BBB5-42D7-BA9F-FF95BB3567CC}" type="presOf" srcId="{8C0C40A3-19F8-43F2-82FD-364E804B2A00}" destId="{DB3129BB-E77C-47F9-A518-D6E69A93DAE3}" srcOrd="0" destOrd="0" presId="urn:microsoft.com/office/officeart/2005/8/layout/cycle4"/>
    <dgm:cxn modelId="{54A20B32-8B19-4D29-8795-6F0CE9F81727}" type="presOf" srcId="{8C0C40A3-19F8-43F2-82FD-364E804B2A00}" destId="{F42E3F8C-3393-4476-A070-4186C321CE45}" srcOrd="1" destOrd="0" presId="urn:microsoft.com/office/officeart/2005/8/layout/cycle4"/>
    <dgm:cxn modelId="{B93526B1-F242-401E-9BA7-E54B346C82AF}" srcId="{9E2EE2A2-5928-4DC6-B298-7BBA61FEA4DE}" destId="{916AD73B-87FA-4A07-98D8-861FCACD74F9}" srcOrd="0" destOrd="0" parTransId="{B4A2B489-8C99-4E33-9010-FCCB3C514FEC}" sibTransId="{4611E54F-2A72-4908-B6E4-01A589519335}"/>
    <dgm:cxn modelId="{381DEB2C-61CB-420B-BA5C-BBAD8A799BDD}" type="presOf" srcId="{95289F7D-D5A8-409A-B01E-B298B5FE7192}" destId="{678E92E6-1D6F-4CA7-9B91-713996E8D8CD}" srcOrd="0" destOrd="0" presId="urn:microsoft.com/office/officeart/2005/8/layout/cycle4"/>
    <dgm:cxn modelId="{ADBD2A9B-358B-4397-8E65-2F39107CDCC2}" srcId="{9E2EE2A2-5928-4DC6-B298-7BBA61FEA4DE}" destId="{3F86889F-267D-4941-A1BB-7428C551AA21}" srcOrd="3" destOrd="0" parTransId="{B23A32EE-1ABB-445E-A895-5FEA12ECEFC5}" sibTransId="{94692CED-B1E0-4759-90F7-6AD14A2A5324}"/>
    <dgm:cxn modelId="{C5BA9B16-DC87-44C6-98A5-A9237FD89E07}" srcId="{D5DC601E-91D5-447A-A8CC-B2D5F39A6738}" destId="{8C0C40A3-19F8-43F2-82FD-364E804B2A00}" srcOrd="0" destOrd="0" parTransId="{AED10EB5-9677-495F-8AFE-C1E5742E5CA1}" sibTransId="{7E7A4354-6853-4C8B-A700-93CE85D4A811}"/>
    <dgm:cxn modelId="{182814FE-4B0E-48FE-902D-E7E59E9BC322}" srcId="{9E2EE2A2-5928-4DC6-B298-7BBA61FEA4DE}" destId="{D5DC601E-91D5-447A-A8CC-B2D5F39A6738}" srcOrd="2" destOrd="0" parTransId="{438DBC54-68E3-4998-9717-526E9AAE6B1F}" sibTransId="{118F484B-0312-4225-877C-C7E9887FB315}"/>
    <dgm:cxn modelId="{927E805F-372C-49E5-94D3-AF3E96C1FE10}" type="presParOf" srcId="{46175945-2DA9-4877-B5DC-E23E84A20986}" destId="{966B8E78-0F6E-46BA-9232-547BCFAE63D0}" srcOrd="0" destOrd="0" presId="urn:microsoft.com/office/officeart/2005/8/layout/cycle4"/>
    <dgm:cxn modelId="{8994D8C6-90A4-4DDC-A115-75903E04A0C6}" type="presParOf" srcId="{966B8E78-0F6E-46BA-9232-547BCFAE63D0}" destId="{434A9784-DDD7-4C8E-A549-44BB392FB063}" srcOrd="0" destOrd="0" presId="urn:microsoft.com/office/officeart/2005/8/layout/cycle4"/>
    <dgm:cxn modelId="{D83852BC-1AC9-40A6-9D86-3558FB9CBA9A}" type="presParOf" srcId="{434A9784-DDD7-4C8E-A549-44BB392FB063}" destId="{8469B8C8-21FA-4D47-8F65-3D09D89C37AD}" srcOrd="0" destOrd="0" presId="urn:microsoft.com/office/officeart/2005/8/layout/cycle4"/>
    <dgm:cxn modelId="{7955EAC7-F577-4257-AEF0-5624743A1788}" type="presParOf" srcId="{434A9784-DDD7-4C8E-A549-44BB392FB063}" destId="{6407BF9C-6AE6-4DAC-899D-29315A5CE738}" srcOrd="1" destOrd="0" presId="urn:microsoft.com/office/officeart/2005/8/layout/cycle4"/>
    <dgm:cxn modelId="{727F9C7D-9A01-4AA9-BA4D-96D7F95092BD}" type="presParOf" srcId="{966B8E78-0F6E-46BA-9232-547BCFAE63D0}" destId="{20D6FAB0-8715-4CC0-B4C4-3834392B3AB6}" srcOrd="1" destOrd="0" presId="urn:microsoft.com/office/officeart/2005/8/layout/cycle4"/>
    <dgm:cxn modelId="{6E2D95FE-1B70-4668-9B85-494709F6A901}" type="presParOf" srcId="{20D6FAB0-8715-4CC0-B4C4-3834392B3AB6}" destId="{678E92E6-1D6F-4CA7-9B91-713996E8D8CD}" srcOrd="0" destOrd="0" presId="urn:microsoft.com/office/officeart/2005/8/layout/cycle4"/>
    <dgm:cxn modelId="{BCD8751D-FCE5-41F8-A80C-AED99C2E37A4}" type="presParOf" srcId="{20D6FAB0-8715-4CC0-B4C4-3834392B3AB6}" destId="{EBDB8782-4D24-49C9-8ED9-612EE8962760}" srcOrd="1" destOrd="0" presId="urn:microsoft.com/office/officeart/2005/8/layout/cycle4"/>
    <dgm:cxn modelId="{129F0E08-1FE7-47CD-BE31-09F1808FED8C}" type="presParOf" srcId="{966B8E78-0F6E-46BA-9232-547BCFAE63D0}" destId="{2A637E09-F0DA-45C8-9662-4B8472D33D58}" srcOrd="2" destOrd="0" presId="urn:microsoft.com/office/officeart/2005/8/layout/cycle4"/>
    <dgm:cxn modelId="{5215E093-6C54-4A75-AAC4-EE110DB8E84C}" type="presParOf" srcId="{2A637E09-F0DA-45C8-9662-4B8472D33D58}" destId="{DB3129BB-E77C-47F9-A518-D6E69A93DAE3}" srcOrd="0" destOrd="0" presId="urn:microsoft.com/office/officeart/2005/8/layout/cycle4"/>
    <dgm:cxn modelId="{328EAE78-D0BF-4BD6-8EE1-AE628D60008F}" type="presParOf" srcId="{2A637E09-F0DA-45C8-9662-4B8472D33D58}" destId="{F42E3F8C-3393-4476-A070-4186C321CE45}" srcOrd="1" destOrd="0" presId="urn:microsoft.com/office/officeart/2005/8/layout/cycle4"/>
    <dgm:cxn modelId="{F91504E4-8803-4C66-B6AB-947211DE490C}" type="presParOf" srcId="{966B8E78-0F6E-46BA-9232-547BCFAE63D0}" destId="{17FABCAA-B16F-4F7C-A097-0C5C8ADAEAAD}" srcOrd="3" destOrd="0" presId="urn:microsoft.com/office/officeart/2005/8/layout/cycle4"/>
    <dgm:cxn modelId="{A613E5B7-C2D0-4094-90AB-504FBDB77B9D}" type="presParOf" srcId="{17FABCAA-B16F-4F7C-A097-0C5C8ADAEAAD}" destId="{4733BB18-8345-436D-9935-18F0A7C3D59C}" srcOrd="0" destOrd="0" presId="urn:microsoft.com/office/officeart/2005/8/layout/cycle4"/>
    <dgm:cxn modelId="{BC4B64AD-0F5A-4330-AF61-F1565EEF6D0E}" type="presParOf" srcId="{17FABCAA-B16F-4F7C-A097-0C5C8ADAEAAD}" destId="{B57A4D94-67CD-4F95-8BC6-2D3F35343F55}" srcOrd="1" destOrd="0" presId="urn:microsoft.com/office/officeart/2005/8/layout/cycle4"/>
    <dgm:cxn modelId="{C0CB2DD1-DE3F-41AE-A233-550BE1308986}" type="presParOf" srcId="{966B8E78-0F6E-46BA-9232-547BCFAE63D0}" destId="{5DE63490-E50C-4E0F-B48D-3FE14A0F6E1C}" srcOrd="4" destOrd="0" presId="urn:microsoft.com/office/officeart/2005/8/layout/cycle4"/>
    <dgm:cxn modelId="{ACC74D15-28CA-42F6-97A2-4C12778D02C8}" type="presParOf" srcId="{46175945-2DA9-4877-B5DC-E23E84A20986}" destId="{6E929BEC-DC15-4B3B-9EDD-C83A39F090E9}" srcOrd="1" destOrd="0" presId="urn:microsoft.com/office/officeart/2005/8/layout/cycle4"/>
    <dgm:cxn modelId="{2A7AA358-0F4D-413D-8260-6658DC3CAF03}" type="presParOf" srcId="{6E929BEC-DC15-4B3B-9EDD-C83A39F090E9}" destId="{2CC8C6F1-D30B-4519-8466-F4340D85C1C3}" srcOrd="0" destOrd="0" presId="urn:microsoft.com/office/officeart/2005/8/layout/cycle4"/>
    <dgm:cxn modelId="{B31569A3-0EAD-436B-99CC-4F67752B6CA8}" type="presParOf" srcId="{6E929BEC-DC15-4B3B-9EDD-C83A39F090E9}" destId="{3F63F846-DA55-4F67-AD00-6275198060C2}" srcOrd="1" destOrd="0" presId="urn:microsoft.com/office/officeart/2005/8/layout/cycle4"/>
    <dgm:cxn modelId="{FF407BFE-9428-42D3-BBB3-780B9A6F587A}" type="presParOf" srcId="{6E929BEC-DC15-4B3B-9EDD-C83A39F090E9}" destId="{6750A707-2F9A-400D-8B99-ED6D2865F279}" srcOrd="2" destOrd="0" presId="urn:microsoft.com/office/officeart/2005/8/layout/cycle4"/>
    <dgm:cxn modelId="{6E7D2B3F-81BD-4ACE-BD49-2E1448E62A26}" type="presParOf" srcId="{6E929BEC-DC15-4B3B-9EDD-C83A39F090E9}" destId="{FD3B8EA7-066B-47C6-9AB1-D34ED14EEA38}" srcOrd="3" destOrd="0" presId="urn:microsoft.com/office/officeart/2005/8/layout/cycle4"/>
    <dgm:cxn modelId="{877758F7-4E8C-4AAE-A336-69DD12CA2B91}" type="presParOf" srcId="{6E929BEC-DC15-4B3B-9EDD-C83A39F090E9}" destId="{60E1BAA1-B53D-4F61-8D95-420A9B0E552E}" srcOrd="4" destOrd="0" presId="urn:microsoft.com/office/officeart/2005/8/layout/cycle4"/>
    <dgm:cxn modelId="{A2F95D05-745E-4458-AC4B-B06A7037D5E1}" type="presParOf" srcId="{46175945-2DA9-4877-B5DC-E23E84A20986}" destId="{3E27A7B7-2F1E-4676-ADA2-E165C905B45A}" srcOrd="2" destOrd="0" presId="urn:microsoft.com/office/officeart/2005/8/layout/cycle4"/>
    <dgm:cxn modelId="{F764FD4B-4C72-428A-948A-CFC15E885726}" type="presParOf" srcId="{46175945-2DA9-4877-B5DC-E23E84A20986}" destId="{8500A3DA-B1FF-40D0-BFFC-244EEF97DBA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5FB79C-B71B-43D0-AE78-D925DEB10F2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D1A900-9F8B-44FD-AE66-21B4FE11B0EC}">
      <dgm:prSet phldrT="[Текст]" custT="1"/>
      <dgm:spPr>
        <a:solidFill>
          <a:schemeClr val="accent5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400" u="sng" dirty="0" smtClean="0">
              <a:latin typeface="Times New Roman" pitchFamily="18" charset="0"/>
              <a:cs typeface="Times New Roman" pitchFamily="18" charset="0"/>
            </a:rPr>
            <a:t>Вывод: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latin typeface="Century Schoolbook" pitchFamily="18" charset="0"/>
              <a:cs typeface="Times New Roman" pitchFamily="18" charset="0"/>
            </a:rPr>
            <a:t>6 </a:t>
          </a:r>
          <a:r>
            <a:rPr lang="ru-RU" sz="1400" i="1" dirty="0" smtClean="0">
              <a:latin typeface="Century Schoolbook" pitchFamily="18" charset="0"/>
              <a:cs typeface="Times New Roman" pitchFamily="18" charset="0"/>
            </a:rPr>
            <a:t>налоговых расходов эффективные (востребованы налогоплательщиками)</a:t>
          </a:r>
          <a:endParaRPr lang="ru-RU" sz="1400" i="1" dirty="0">
            <a:latin typeface="Century Schoolbook" pitchFamily="18" charset="0"/>
          </a:endParaRPr>
        </a:p>
      </dgm:t>
    </dgm:pt>
    <dgm:pt modelId="{BEA9DF76-479B-4C41-8445-7B9AE1828AB9}" type="parTrans" cxnId="{5C2DA1F1-23DA-407B-ABBE-156EBF3E90AC}">
      <dgm:prSet/>
      <dgm:spPr/>
      <dgm:t>
        <a:bodyPr/>
        <a:lstStyle/>
        <a:p>
          <a:endParaRPr lang="ru-RU"/>
        </a:p>
      </dgm:t>
    </dgm:pt>
    <dgm:pt modelId="{AAB6AE8C-6E55-430F-915E-91F4F781BA74}" type="sibTrans" cxnId="{5C2DA1F1-23DA-407B-ABBE-156EBF3E90AC}">
      <dgm:prSet/>
      <dgm:spPr/>
      <dgm:t>
        <a:bodyPr/>
        <a:lstStyle/>
        <a:p>
          <a:endParaRPr lang="ru-RU"/>
        </a:p>
      </dgm:t>
    </dgm:pt>
    <dgm:pt modelId="{DCD98E41-B2CA-4221-8953-E27FF4858007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образовательные организации города, осуществляющие предоставление общедоступного и бесплатного дошкольного, начального общего, основного общего, среднего общего образования по основным общеобразовательным программам, а также осуществляющим предоставление услуг дополнительного образования</a:t>
          </a:r>
          <a:endParaRPr lang="ru-RU" dirty="0"/>
        </a:p>
      </dgm:t>
    </dgm:pt>
    <dgm:pt modelId="{F5437056-3D3A-41E1-8017-D0BA590FB9DB}" type="parTrans" cxnId="{6A53AA11-D473-460B-AE19-218BC6B37912}">
      <dgm:prSet/>
      <dgm:spPr/>
      <dgm:t>
        <a:bodyPr/>
        <a:lstStyle/>
        <a:p>
          <a:endParaRPr lang="ru-RU"/>
        </a:p>
      </dgm:t>
    </dgm:pt>
    <dgm:pt modelId="{94506979-EBF8-4E91-9BBD-C1BBAC7C48B2}" type="sibTrans" cxnId="{6A53AA11-D473-460B-AE19-218BC6B37912}">
      <dgm:prSet/>
      <dgm:spPr/>
      <dgm:t>
        <a:bodyPr/>
        <a:lstStyle/>
        <a:p>
          <a:endParaRPr lang="ru-RU"/>
        </a:p>
      </dgm:t>
    </dgm:pt>
    <dgm:pt modelId="{B6C663B2-4560-42DE-B277-AAAC2EA23536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</a:t>
          </a:r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от уплаты земельного налога некоммерческие организации культуры и спорта города, оказывающие культурно-просветительские, спортивные, спортивно-оздоровительные и спортивно-технические услуги населению </a:t>
          </a:r>
          <a:endParaRPr lang="ru-RU" dirty="0"/>
        </a:p>
      </dgm:t>
    </dgm:pt>
    <dgm:pt modelId="{43154A26-4992-4803-87C9-31C49B36B52A}" type="parTrans" cxnId="{1BE5288C-06A1-485A-8D65-C7FA05DFDEA0}">
      <dgm:prSet/>
      <dgm:spPr/>
      <dgm:t>
        <a:bodyPr/>
        <a:lstStyle/>
        <a:p>
          <a:endParaRPr lang="ru-RU"/>
        </a:p>
      </dgm:t>
    </dgm:pt>
    <dgm:pt modelId="{9A4D9170-0753-4FF6-8BFB-1AD9AD02171D}" type="sibTrans" cxnId="{1BE5288C-06A1-485A-8D65-C7FA05DFDEA0}">
      <dgm:prSet/>
      <dgm:spPr/>
      <dgm:t>
        <a:bodyPr/>
        <a:lstStyle/>
        <a:p>
          <a:endParaRPr lang="ru-RU"/>
        </a:p>
      </dgm:t>
    </dgm:pt>
    <dgm:pt modelId="{F9E2ECE2-AF68-40C3-B5E7-0B86B0A01E5E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>
            <a:lnSpc>
              <a:spcPct val="100000"/>
            </a:lnSpc>
          </a:pPr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Пониженные налоговые ставки по налогу на имущество физических лиц в отношении объектов налогообложения, </a:t>
          </a:r>
        </a:p>
        <a:p>
          <a:pPr>
            <a:lnSpc>
              <a:spcPct val="100000"/>
            </a:lnSpc>
          </a:pPr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включенных в перечень, определяемый в соответствии с пунктом 7 статьи 378.2 Налогового кодекса Российской Федерации</a:t>
          </a:r>
          <a:endParaRPr lang="ru-RU" dirty="0">
            <a:effectLst/>
            <a:latin typeface="Times New Roman" pitchFamily="18" charset="0"/>
            <a:ea typeface="Calibri"/>
            <a:cs typeface="Times New Roman" pitchFamily="18" charset="0"/>
          </a:endParaRPr>
        </a:p>
      </dgm:t>
    </dgm:pt>
    <dgm:pt modelId="{7711D213-B57F-49D1-89F4-7CE4E6AC6EDA}" type="parTrans" cxnId="{9B0B5640-5175-4D58-ABDE-8EE08D999518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25E6EB3-868C-46E4-B024-F64AE467017E}" type="sibTrans" cxnId="{9B0B5640-5175-4D58-ABDE-8EE08D999518}">
      <dgm:prSet/>
      <dgm:spPr/>
      <dgm:t>
        <a:bodyPr/>
        <a:lstStyle/>
        <a:p>
          <a:endParaRPr lang="ru-RU"/>
        </a:p>
      </dgm:t>
    </dgm:pt>
    <dgm:pt modelId="{43CE0CC7-9A24-4904-B030-70F0DAFA2C16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0" indent="180975"/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органы местного самоуправления города, их структурные подразделения и казенные учреждения города - в отношении земельных участков под объектами, предоставленными для непосредственного выполнения возложенных на эти учреждения функций</a:t>
          </a:r>
          <a:endParaRPr lang="ru-RU" dirty="0"/>
        </a:p>
      </dgm:t>
    </dgm:pt>
    <dgm:pt modelId="{35B6C3F2-2F3C-4FE9-9B94-D4DD5ABAE9EC}" type="parTrans" cxnId="{530830B5-1F31-4D7C-80A3-7079220DA9C6}">
      <dgm:prSet/>
      <dgm:spPr/>
      <dgm:t>
        <a:bodyPr/>
        <a:lstStyle/>
        <a:p>
          <a:endParaRPr lang="ru-RU"/>
        </a:p>
      </dgm:t>
    </dgm:pt>
    <dgm:pt modelId="{BACB03BC-FE88-4FEB-B19A-61B55737BC52}" type="sibTrans" cxnId="{530830B5-1F31-4D7C-80A3-7079220DA9C6}">
      <dgm:prSet/>
      <dgm:spPr/>
      <dgm:t>
        <a:bodyPr/>
        <a:lstStyle/>
        <a:p>
          <a:endParaRPr lang="ru-RU"/>
        </a:p>
      </dgm:t>
    </dgm:pt>
    <dgm:pt modelId="{8B01D047-FABC-45A7-8407-9510E08B739C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неработающих инвалидов, имеющие III группу инвалидности</a:t>
          </a:r>
          <a:endParaRPr lang="ru-RU" dirty="0"/>
        </a:p>
      </dgm:t>
    </dgm:pt>
    <dgm:pt modelId="{5BAF4E60-576D-482C-B193-AF9541900EA0}" type="parTrans" cxnId="{D7F775BD-D7E6-4649-B1D4-9CD04795E950}">
      <dgm:prSet/>
      <dgm:spPr/>
      <dgm:t>
        <a:bodyPr/>
        <a:lstStyle/>
        <a:p>
          <a:endParaRPr lang="ru-RU"/>
        </a:p>
      </dgm:t>
    </dgm:pt>
    <dgm:pt modelId="{0476EE3C-AE69-4F46-AF49-19B02DC35CF3}" type="sibTrans" cxnId="{D7F775BD-D7E6-4649-B1D4-9CD04795E950}">
      <dgm:prSet/>
      <dgm:spPr/>
      <dgm:t>
        <a:bodyPr/>
        <a:lstStyle/>
        <a:p>
          <a:endParaRPr lang="ru-RU"/>
        </a:p>
      </dgm:t>
    </dgm:pt>
    <dgm:pt modelId="{D21C01CB-35EA-4157-863A-9F405C5BAAF8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0" indent="180975"/>
          <a:r>
            <a:rPr lang="ru-RU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налогоплательщиков, земельные участки которых заняты объектами инженерной инфраструктуры ЖКК, в том числе объектами, использующимися для утилизации (захоронения) ТКО (за исключением доли в праве на земельный участок, приходящейся на объект, не относящийся к жилищному фонду и к объектам инженерной инфраструктуры ЖКК)</a:t>
          </a:r>
          <a:endParaRPr lang="ru-RU" dirty="0"/>
        </a:p>
      </dgm:t>
    </dgm:pt>
    <dgm:pt modelId="{832A677E-8553-43EF-82E7-FF6CE5260A57}" type="parTrans" cxnId="{57498FD9-984E-4136-BF48-0C14096EA7B2}">
      <dgm:prSet/>
      <dgm:spPr/>
      <dgm:t>
        <a:bodyPr/>
        <a:lstStyle/>
        <a:p>
          <a:endParaRPr lang="ru-RU"/>
        </a:p>
      </dgm:t>
    </dgm:pt>
    <dgm:pt modelId="{59B48A21-7B49-4A58-A395-88BCA718A3B5}" type="sibTrans" cxnId="{57498FD9-984E-4136-BF48-0C14096EA7B2}">
      <dgm:prSet/>
      <dgm:spPr/>
      <dgm:t>
        <a:bodyPr/>
        <a:lstStyle/>
        <a:p>
          <a:endParaRPr lang="ru-RU"/>
        </a:p>
      </dgm:t>
    </dgm:pt>
    <dgm:pt modelId="{45FBE0AE-0B2A-418E-A476-2C8B1FDCAD9B}" type="pres">
      <dgm:prSet presAssocID="{755FB79C-B71B-43D0-AE78-D925DEB10F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05D0B77-40AF-41ED-8981-C95D290325B7}" type="pres">
      <dgm:prSet presAssocID="{E9D1A900-9F8B-44FD-AE66-21B4FE11B0EC}" presName="root" presStyleCnt="0"/>
      <dgm:spPr/>
    </dgm:pt>
    <dgm:pt modelId="{EA589F4A-1581-4DF9-B862-0B4FA3A71372}" type="pres">
      <dgm:prSet presAssocID="{E9D1A900-9F8B-44FD-AE66-21B4FE11B0EC}" presName="rootComposite" presStyleCnt="0"/>
      <dgm:spPr/>
    </dgm:pt>
    <dgm:pt modelId="{75070FBA-D236-4F3F-957D-1C01930F5C67}" type="pres">
      <dgm:prSet presAssocID="{E9D1A900-9F8B-44FD-AE66-21B4FE11B0EC}" presName="rootText" presStyleLbl="node1" presStyleIdx="0" presStyleCnt="1" custScaleX="365106" custScaleY="128374" custLinFactNeighborX="-23526" custLinFactNeighborY="-384"/>
      <dgm:spPr/>
      <dgm:t>
        <a:bodyPr/>
        <a:lstStyle/>
        <a:p>
          <a:endParaRPr lang="ru-RU"/>
        </a:p>
      </dgm:t>
    </dgm:pt>
    <dgm:pt modelId="{1780758F-565F-4481-8736-6B7610D00109}" type="pres">
      <dgm:prSet presAssocID="{E9D1A900-9F8B-44FD-AE66-21B4FE11B0EC}" presName="rootConnector" presStyleLbl="node1" presStyleIdx="0" presStyleCnt="1"/>
      <dgm:spPr/>
      <dgm:t>
        <a:bodyPr/>
        <a:lstStyle/>
        <a:p>
          <a:endParaRPr lang="ru-RU"/>
        </a:p>
      </dgm:t>
    </dgm:pt>
    <dgm:pt modelId="{28C053BB-D8B9-4FB0-A4F2-1239082D26C9}" type="pres">
      <dgm:prSet presAssocID="{E9D1A900-9F8B-44FD-AE66-21B4FE11B0EC}" presName="childShape" presStyleCnt="0"/>
      <dgm:spPr/>
    </dgm:pt>
    <dgm:pt modelId="{BA45599F-E8C9-4934-844C-C6BF42132ACF}" type="pres">
      <dgm:prSet presAssocID="{F5437056-3D3A-41E1-8017-D0BA590FB9DB}" presName="Name13" presStyleLbl="parChTrans1D2" presStyleIdx="0" presStyleCnt="6"/>
      <dgm:spPr/>
      <dgm:t>
        <a:bodyPr/>
        <a:lstStyle/>
        <a:p>
          <a:endParaRPr lang="ru-RU"/>
        </a:p>
      </dgm:t>
    </dgm:pt>
    <dgm:pt modelId="{155BC406-D6DB-4D1A-9742-6A6247FAE81F}" type="pres">
      <dgm:prSet presAssocID="{DCD98E41-B2CA-4221-8953-E27FF4858007}" presName="childText" presStyleLbl="bgAcc1" presStyleIdx="0" presStyleCnt="6" custScaleX="878308" custLinFactNeighborX="5180" custLinFactNeighborY="2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849DAB-A215-48CB-B7BA-2036A2B72F4D}" type="pres">
      <dgm:prSet presAssocID="{43154A26-4992-4803-87C9-31C49B36B52A}" presName="Name13" presStyleLbl="parChTrans1D2" presStyleIdx="1" presStyleCnt="6"/>
      <dgm:spPr/>
      <dgm:t>
        <a:bodyPr/>
        <a:lstStyle/>
        <a:p>
          <a:endParaRPr lang="ru-RU"/>
        </a:p>
      </dgm:t>
    </dgm:pt>
    <dgm:pt modelId="{FE1EBA6D-F67E-4964-B36B-45EB1C17F3C5}" type="pres">
      <dgm:prSet presAssocID="{B6C663B2-4560-42DE-B277-AAAC2EA23536}" presName="childText" presStyleLbl="bgAcc1" presStyleIdx="1" presStyleCnt="6" custScaleX="878308" custLinFactNeighborX="5180" custLinFactNeighborY="2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5DA0E-1076-4A4B-BDE8-FC5F03ED6C21}" type="pres">
      <dgm:prSet presAssocID="{35B6C3F2-2F3C-4FE9-9B94-D4DD5ABAE9EC}" presName="Name13" presStyleLbl="parChTrans1D2" presStyleIdx="2" presStyleCnt="6"/>
      <dgm:spPr/>
      <dgm:t>
        <a:bodyPr/>
        <a:lstStyle/>
        <a:p>
          <a:endParaRPr lang="ru-RU"/>
        </a:p>
      </dgm:t>
    </dgm:pt>
    <dgm:pt modelId="{F566DF2C-14B1-43BE-A302-043D3FD21059}" type="pres">
      <dgm:prSet presAssocID="{43CE0CC7-9A24-4904-B030-70F0DAFA2C16}" presName="childText" presStyleLbl="bgAcc1" presStyleIdx="2" presStyleCnt="6" custScaleX="881152" custLinFactNeighborX="5180" custLinFactNeighborY="2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10C55-A988-45B1-AAD4-12E33AB56394}" type="pres">
      <dgm:prSet presAssocID="{5BAF4E60-576D-482C-B193-AF9541900EA0}" presName="Name13" presStyleLbl="parChTrans1D2" presStyleIdx="3" presStyleCnt="6"/>
      <dgm:spPr/>
      <dgm:t>
        <a:bodyPr/>
        <a:lstStyle/>
        <a:p>
          <a:endParaRPr lang="ru-RU"/>
        </a:p>
      </dgm:t>
    </dgm:pt>
    <dgm:pt modelId="{D291D3E9-3CAB-4B1F-AA28-78BE84E3F329}" type="pres">
      <dgm:prSet presAssocID="{8B01D047-FABC-45A7-8407-9510E08B739C}" presName="childText" presStyleLbl="bgAcc1" presStyleIdx="3" presStyleCnt="6" custScaleX="885264" custLinFactNeighborX="5180" custLinFactNeighborY="2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5E951-7AD3-434B-A48C-7419E6CE53FC}" type="pres">
      <dgm:prSet presAssocID="{832A677E-8553-43EF-82E7-FF6CE5260A57}" presName="Name13" presStyleLbl="parChTrans1D2" presStyleIdx="4" presStyleCnt="6"/>
      <dgm:spPr/>
      <dgm:t>
        <a:bodyPr/>
        <a:lstStyle/>
        <a:p>
          <a:endParaRPr lang="ru-RU"/>
        </a:p>
      </dgm:t>
    </dgm:pt>
    <dgm:pt modelId="{5E5DCC5D-B351-4ACD-BA12-41BD99F77D59}" type="pres">
      <dgm:prSet presAssocID="{D21C01CB-35EA-4157-863A-9F405C5BAAF8}" presName="childText" presStyleLbl="bgAcc1" presStyleIdx="4" presStyleCnt="6" custScaleX="883110" custLinFactNeighborX="5180" custLinFactNeighborY="2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D75B7-D06C-4E3F-AFBE-7509AE98A801}" type="pres">
      <dgm:prSet presAssocID="{7711D213-B57F-49D1-89F4-7CE4E6AC6EDA}" presName="Name13" presStyleLbl="parChTrans1D2" presStyleIdx="5" presStyleCnt="6"/>
      <dgm:spPr/>
      <dgm:t>
        <a:bodyPr/>
        <a:lstStyle/>
        <a:p>
          <a:endParaRPr lang="ru-RU"/>
        </a:p>
      </dgm:t>
    </dgm:pt>
    <dgm:pt modelId="{89F33D4B-CF0B-401F-B392-81FD268519CE}" type="pres">
      <dgm:prSet presAssocID="{F9E2ECE2-AF68-40C3-B5E7-0B86B0A01E5E}" presName="childText" presStyleLbl="bgAcc1" presStyleIdx="5" presStyleCnt="6" custScaleX="890300" custLinFactNeighborX="5180" custLinFactNeighborY="1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498FD9-984E-4136-BF48-0C14096EA7B2}" srcId="{E9D1A900-9F8B-44FD-AE66-21B4FE11B0EC}" destId="{D21C01CB-35EA-4157-863A-9F405C5BAAF8}" srcOrd="4" destOrd="0" parTransId="{832A677E-8553-43EF-82E7-FF6CE5260A57}" sibTransId="{59B48A21-7B49-4A58-A395-88BCA718A3B5}"/>
    <dgm:cxn modelId="{9BE38FEE-C2E5-433F-8C82-69AC7EAC0C0E}" type="presOf" srcId="{832A677E-8553-43EF-82E7-FF6CE5260A57}" destId="{0DD5E951-7AD3-434B-A48C-7419E6CE53FC}" srcOrd="0" destOrd="0" presId="urn:microsoft.com/office/officeart/2005/8/layout/hierarchy3"/>
    <dgm:cxn modelId="{5C2DA1F1-23DA-407B-ABBE-156EBF3E90AC}" srcId="{755FB79C-B71B-43D0-AE78-D925DEB10F29}" destId="{E9D1A900-9F8B-44FD-AE66-21B4FE11B0EC}" srcOrd="0" destOrd="0" parTransId="{BEA9DF76-479B-4C41-8445-7B9AE1828AB9}" sibTransId="{AAB6AE8C-6E55-430F-915E-91F4F781BA74}"/>
    <dgm:cxn modelId="{530830B5-1F31-4D7C-80A3-7079220DA9C6}" srcId="{E9D1A900-9F8B-44FD-AE66-21B4FE11B0EC}" destId="{43CE0CC7-9A24-4904-B030-70F0DAFA2C16}" srcOrd="2" destOrd="0" parTransId="{35B6C3F2-2F3C-4FE9-9B94-D4DD5ABAE9EC}" sibTransId="{BACB03BC-FE88-4FEB-B19A-61B55737BC52}"/>
    <dgm:cxn modelId="{EE582358-6259-49BE-BD3B-9FE264A90422}" type="presOf" srcId="{F5437056-3D3A-41E1-8017-D0BA590FB9DB}" destId="{BA45599F-E8C9-4934-844C-C6BF42132ACF}" srcOrd="0" destOrd="0" presId="urn:microsoft.com/office/officeart/2005/8/layout/hierarchy3"/>
    <dgm:cxn modelId="{D6860C8D-EB45-4F14-9D6E-D5A2D8159F84}" type="presOf" srcId="{5BAF4E60-576D-482C-B193-AF9541900EA0}" destId="{DA110C55-A988-45B1-AAD4-12E33AB56394}" srcOrd="0" destOrd="0" presId="urn:microsoft.com/office/officeart/2005/8/layout/hierarchy3"/>
    <dgm:cxn modelId="{0FA31500-0977-437C-B574-91AEF5F3ABC7}" type="presOf" srcId="{E9D1A900-9F8B-44FD-AE66-21B4FE11B0EC}" destId="{75070FBA-D236-4F3F-957D-1C01930F5C67}" srcOrd="0" destOrd="0" presId="urn:microsoft.com/office/officeart/2005/8/layout/hierarchy3"/>
    <dgm:cxn modelId="{3B4FCE72-8EF2-4107-9E48-6FC6B0996AEC}" type="presOf" srcId="{8B01D047-FABC-45A7-8407-9510E08B739C}" destId="{D291D3E9-3CAB-4B1F-AA28-78BE84E3F329}" srcOrd="0" destOrd="0" presId="urn:microsoft.com/office/officeart/2005/8/layout/hierarchy3"/>
    <dgm:cxn modelId="{DD0A3BBD-EC47-4EF1-8711-0A2DFB49676E}" type="presOf" srcId="{F9E2ECE2-AF68-40C3-B5E7-0B86B0A01E5E}" destId="{89F33D4B-CF0B-401F-B392-81FD268519CE}" srcOrd="0" destOrd="0" presId="urn:microsoft.com/office/officeart/2005/8/layout/hierarchy3"/>
    <dgm:cxn modelId="{6380A548-4B66-4010-9590-6B787AA706C6}" type="presOf" srcId="{755FB79C-B71B-43D0-AE78-D925DEB10F29}" destId="{45FBE0AE-0B2A-418E-A476-2C8B1FDCAD9B}" srcOrd="0" destOrd="0" presId="urn:microsoft.com/office/officeart/2005/8/layout/hierarchy3"/>
    <dgm:cxn modelId="{6A53AA11-D473-460B-AE19-218BC6B37912}" srcId="{E9D1A900-9F8B-44FD-AE66-21B4FE11B0EC}" destId="{DCD98E41-B2CA-4221-8953-E27FF4858007}" srcOrd="0" destOrd="0" parTransId="{F5437056-3D3A-41E1-8017-D0BA590FB9DB}" sibTransId="{94506979-EBF8-4E91-9BBD-C1BBAC7C48B2}"/>
    <dgm:cxn modelId="{692B9D3A-B09C-46D7-BEF7-95422C8590DD}" type="presOf" srcId="{B6C663B2-4560-42DE-B277-AAAC2EA23536}" destId="{FE1EBA6D-F67E-4964-B36B-45EB1C17F3C5}" srcOrd="0" destOrd="0" presId="urn:microsoft.com/office/officeart/2005/8/layout/hierarchy3"/>
    <dgm:cxn modelId="{FC924936-D526-4278-B0C9-D61F846D0C1A}" type="presOf" srcId="{E9D1A900-9F8B-44FD-AE66-21B4FE11B0EC}" destId="{1780758F-565F-4481-8736-6B7610D00109}" srcOrd="1" destOrd="0" presId="urn:microsoft.com/office/officeart/2005/8/layout/hierarchy3"/>
    <dgm:cxn modelId="{84B24421-FC00-4E11-A149-A843471445A0}" type="presOf" srcId="{7711D213-B57F-49D1-89F4-7CE4E6AC6EDA}" destId="{65AD75B7-D06C-4E3F-AFBE-7509AE98A801}" srcOrd="0" destOrd="0" presId="urn:microsoft.com/office/officeart/2005/8/layout/hierarchy3"/>
    <dgm:cxn modelId="{9B0B5640-5175-4D58-ABDE-8EE08D999518}" srcId="{E9D1A900-9F8B-44FD-AE66-21B4FE11B0EC}" destId="{F9E2ECE2-AF68-40C3-B5E7-0B86B0A01E5E}" srcOrd="5" destOrd="0" parTransId="{7711D213-B57F-49D1-89F4-7CE4E6AC6EDA}" sibTransId="{425E6EB3-868C-46E4-B024-F64AE467017E}"/>
    <dgm:cxn modelId="{1BE5288C-06A1-485A-8D65-C7FA05DFDEA0}" srcId="{E9D1A900-9F8B-44FD-AE66-21B4FE11B0EC}" destId="{B6C663B2-4560-42DE-B277-AAAC2EA23536}" srcOrd="1" destOrd="0" parTransId="{43154A26-4992-4803-87C9-31C49B36B52A}" sibTransId="{9A4D9170-0753-4FF6-8BFB-1AD9AD02171D}"/>
    <dgm:cxn modelId="{977AF754-B355-4A2D-9955-B8FCEDFA8DCA}" type="presOf" srcId="{35B6C3F2-2F3C-4FE9-9B94-D4DD5ABAE9EC}" destId="{2EF5DA0E-1076-4A4B-BDE8-FC5F03ED6C21}" srcOrd="0" destOrd="0" presId="urn:microsoft.com/office/officeart/2005/8/layout/hierarchy3"/>
    <dgm:cxn modelId="{EA7C4329-533A-4B91-9D07-531313066A12}" type="presOf" srcId="{D21C01CB-35EA-4157-863A-9F405C5BAAF8}" destId="{5E5DCC5D-B351-4ACD-BA12-41BD99F77D59}" srcOrd="0" destOrd="0" presId="urn:microsoft.com/office/officeart/2005/8/layout/hierarchy3"/>
    <dgm:cxn modelId="{A8391B83-2910-4063-8609-C036648B8B88}" type="presOf" srcId="{43154A26-4992-4803-87C9-31C49B36B52A}" destId="{29849DAB-A215-48CB-B7BA-2036A2B72F4D}" srcOrd="0" destOrd="0" presId="urn:microsoft.com/office/officeart/2005/8/layout/hierarchy3"/>
    <dgm:cxn modelId="{283EEC98-FA95-404E-B0A0-09B5121D5261}" type="presOf" srcId="{43CE0CC7-9A24-4904-B030-70F0DAFA2C16}" destId="{F566DF2C-14B1-43BE-A302-043D3FD21059}" srcOrd="0" destOrd="0" presId="urn:microsoft.com/office/officeart/2005/8/layout/hierarchy3"/>
    <dgm:cxn modelId="{35455084-857C-45A7-A60C-AAB9BA370A47}" type="presOf" srcId="{DCD98E41-B2CA-4221-8953-E27FF4858007}" destId="{155BC406-D6DB-4D1A-9742-6A6247FAE81F}" srcOrd="0" destOrd="0" presId="urn:microsoft.com/office/officeart/2005/8/layout/hierarchy3"/>
    <dgm:cxn modelId="{D7F775BD-D7E6-4649-B1D4-9CD04795E950}" srcId="{E9D1A900-9F8B-44FD-AE66-21B4FE11B0EC}" destId="{8B01D047-FABC-45A7-8407-9510E08B739C}" srcOrd="3" destOrd="0" parTransId="{5BAF4E60-576D-482C-B193-AF9541900EA0}" sibTransId="{0476EE3C-AE69-4F46-AF49-19B02DC35CF3}"/>
    <dgm:cxn modelId="{1BAD60D0-2DF8-4035-B07F-B6E13D19584F}" type="presParOf" srcId="{45FBE0AE-0B2A-418E-A476-2C8B1FDCAD9B}" destId="{B05D0B77-40AF-41ED-8981-C95D290325B7}" srcOrd="0" destOrd="0" presId="urn:microsoft.com/office/officeart/2005/8/layout/hierarchy3"/>
    <dgm:cxn modelId="{24B207BF-344A-45AE-B8B4-B113AB9E6F0C}" type="presParOf" srcId="{B05D0B77-40AF-41ED-8981-C95D290325B7}" destId="{EA589F4A-1581-4DF9-B862-0B4FA3A71372}" srcOrd="0" destOrd="0" presId="urn:microsoft.com/office/officeart/2005/8/layout/hierarchy3"/>
    <dgm:cxn modelId="{5BCD99BB-4979-4066-BE36-560318E3C829}" type="presParOf" srcId="{EA589F4A-1581-4DF9-B862-0B4FA3A71372}" destId="{75070FBA-D236-4F3F-957D-1C01930F5C67}" srcOrd="0" destOrd="0" presId="urn:microsoft.com/office/officeart/2005/8/layout/hierarchy3"/>
    <dgm:cxn modelId="{CD6473D9-B3FE-49DD-9990-FEBBC8393FD7}" type="presParOf" srcId="{EA589F4A-1581-4DF9-B862-0B4FA3A71372}" destId="{1780758F-565F-4481-8736-6B7610D00109}" srcOrd="1" destOrd="0" presId="urn:microsoft.com/office/officeart/2005/8/layout/hierarchy3"/>
    <dgm:cxn modelId="{72D2C6EA-A8B1-4933-BBF4-7BED47C4174B}" type="presParOf" srcId="{B05D0B77-40AF-41ED-8981-C95D290325B7}" destId="{28C053BB-D8B9-4FB0-A4F2-1239082D26C9}" srcOrd="1" destOrd="0" presId="urn:microsoft.com/office/officeart/2005/8/layout/hierarchy3"/>
    <dgm:cxn modelId="{DC5C0746-93C4-413F-BAF4-57A1C859BABC}" type="presParOf" srcId="{28C053BB-D8B9-4FB0-A4F2-1239082D26C9}" destId="{BA45599F-E8C9-4934-844C-C6BF42132ACF}" srcOrd="0" destOrd="0" presId="urn:microsoft.com/office/officeart/2005/8/layout/hierarchy3"/>
    <dgm:cxn modelId="{AB843763-8DF7-408B-AEA7-9116BB67A378}" type="presParOf" srcId="{28C053BB-D8B9-4FB0-A4F2-1239082D26C9}" destId="{155BC406-D6DB-4D1A-9742-6A6247FAE81F}" srcOrd="1" destOrd="0" presId="urn:microsoft.com/office/officeart/2005/8/layout/hierarchy3"/>
    <dgm:cxn modelId="{37C385B5-ED9B-462A-96A0-DDDF67F4D483}" type="presParOf" srcId="{28C053BB-D8B9-4FB0-A4F2-1239082D26C9}" destId="{29849DAB-A215-48CB-B7BA-2036A2B72F4D}" srcOrd="2" destOrd="0" presId="urn:microsoft.com/office/officeart/2005/8/layout/hierarchy3"/>
    <dgm:cxn modelId="{BE4251A6-F62F-4F9E-A56E-466AF20BC0C7}" type="presParOf" srcId="{28C053BB-D8B9-4FB0-A4F2-1239082D26C9}" destId="{FE1EBA6D-F67E-4964-B36B-45EB1C17F3C5}" srcOrd="3" destOrd="0" presId="urn:microsoft.com/office/officeart/2005/8/layout/hierarchy3"/>
    <dgm:cxn modelId="{84D7F799-D610-47CE-A3DB-CC0626CCC5CC}" type="presParOf" srcId="{28C053BB-D8B9-4FB0-A4F2-1239082D26C9}" destId="{2EF5DA0E-1076-4A4B-BDE8-FC5F03ED6C21}" srcOrd="4" destOrd="0" presId="urn:microsoft.com/office/officeart/2005/8/layout/hierarchy3"/>
    <dgm:cxn modelId="{0A155875-0D87-43C7-A0E9-2CD21EBF351F}" type="presParOf" srcId="{28C053BB-D8B9-4FB0-A4F2-1239082D26C9}" destId="{F566DF2C-14B1-43BE-A302-043D3FD21059}" srcOrd="5" destOrd="0" presId="urn:microsoft.com/office/officeart/2005/8/layout/hierarchy3"/>
    <dgm:cxn modelId="{BC2C37AE-35C6-4430-9FCA-19919CB0FA44}" type="presParOf" srcId="{28C053BB-D8B9-4FB0-A4F2-1239082D26C9}" destId="{DA110C55-A988-45B1-AAD4-12E33AB56394}" srcOrd="6" destOrd="0" presId="urn:microsoft.com/office/officeart/2005/8/layout/hierarchy3"/>
    <dgm:cxn modelId="{704B43BA-C94B-4FAC-BC02-67D6ADB43B5C}" type="presParOf" srcId="{28C053BB-D8B9-4FB0-A4F2-1239082D26C9}" destId="{D291D3E9-3CAB-4B1F-AA28-78BE84E3F329}" srcOrd="7" destOrd="0" presId="urn:microsoft.com/office/officeart/2005/8/layout/hierarchy3"/>
    <dgm:cxn modelId="{5C5D2AE9-F9ED-4B23-BE80-A58452D73781}" type="presParOf" srcId="{28C053BB-D8B9-4FB0-A4F2-1239082D26C9}" destId="{0DD5E951-7AD3-434B-A48C-7419E6CE53FC}" srcOrd="8" destOrd="0" presId="urn:microsoft.com/office/officeart/2005/8/layout/hierarchy3"/>
    <dgm:cxn modelId="{4A907C9E-42DC-4EF9-8A9C-07D6E498A19A}" type="presParOf" srcId="{28C053BB-D8B9-4FB0-A4F2-1239082D26C9}" destId="{5E5DCC5D-B351-4ACD-BA12-41BD99F77D59}" srcOrd="9" destOrd="0" presId="urn:microsoft.com/office/officeart/2005/8/layout/hierarchy3"/>
    <dgm:cxn modelId="{67C96F03-D8EB-48A1-BF5D-ECAE72FAF578}" type="presParOf" srcId="{28C053BB-D8B9-4FB0-A4F2-1239082D26C9}" destId="{65AD75B7-D06C-4E3F-AFBE-7509AE98A801}" srcOrd="10" destOrd="0" presId="urn:microsoft.com/office/officeart/2005/8/layout/hierarchy3"/>
    <dgm:cxn modelId="{F1D0414D-6A1B-4204-BC70-492F0E852390}" type="presParOf" srcId="{28C053BB-D8B9-4FB0-A4F2-1239082D26C9}" destId="{89F33D4B-CF0B-401F-B392-81FD268519CE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55FB79C-B71B-43D0-AE78-D925DEB10F2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D1A900-9F8B-44FD-AE66-21B4FE11B0EC}">
      <dgm:prSet phldrT="[Текст]" custT="1"/>
      <dgm:spPr>
        <a:solidFill>
          <a:schemeClr val="accent5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400" u="sng" dirty="0" smtClean="0">
              <a:latin typeface="Times New Roman" pitchFamily="18" charset="0"/>
              <a:cs typeface="Times New Roman" pitchFamily="18" charset="0"/>
            </a:rPr>
            <a:t>Вывод: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latin typeface="Century Schoolbook" pitchFamily="18" charset="0"/>
              <a:cs typeface="Times New Roman" pitchFamily="18" charset="0"/>
            </a:rPr>
            <a:t>7 </a:t>
          </a:r>
          <a:r>
            <a:rPr lang="ru-RU" sz="1400" i="1" dirty="0" smtClean="0">
              <a:latin typeface="Century Schoolbook" pitchFamily="18" charset="0"/>
              <a:cs typeface="Times New Roman" pitchFamily="18" charset="0"/>
            </a:rPr>
            <a:t>налоговых расходов не эффективные, т.к. не востребованы налогоплательщиками</a:t>
          </a:r>
          <a:endParaRPr lang="ru-RU" sz="1400" i="1" dirty="0">
            <a:latin typeface="Century Schoolbook" pitchFamily="18" charset="0"/>
          </a:endParaRPr>
        </a:p>
      </dgm:t>
    </dgm:pt>
    <dgm:pt modelId="{BEA9DF76-479B-4C41-8445-7B9AE1828AB9}" type="parTrans" cxnId="{5C2DA1F1-23DA-407B-ABBE-156EBF3E90AC}">
      <dgm:prSet/>
      <dgm:spPr/>
      <dgm:t>
        <a:bodyPr/>
        <a:lstStyle/>
        <a:p>
          <a:endParaRPr lang="ru-RU"/>
        </a:p>
      </dgm:t>
    </dgm:pt>
    <dgm:pt modelId="{AAB6AE8C-6E55-430F-915E-91F4F781BA74}" type="sibTrans" cxnId="{5C2DA1F1-23DA-407B-ABBE-156EBF3E90AC}">
      <dgm:prSet/>
      <dgm:spPr/>
      <dgm:t>
        <a:bodyPr/>
        <a:lstStyle/>
        <a:p>
          <a:endParaRPr lang="ru-RU"/>
        </a:p>
      </dgm:t>
    </dgm:pt>
    <dgm:pt modelId="{DCD98E41-B2CA-4221-8953-E27FF4858007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85725" indent="-85725"/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100" strike="noStrike" dirty="0" smtClean="0">
              <a:effectLst/>
              <a:latin typeface="Times New Roman"/>
              <a:ea typeface="Calibri"/>
              <a:cs typeface="Times New Roman"/>
            </a:rPr>
            <a:t>Освобождение от уплаты земельного налога некоммерческие организации города, осуществляющие опубликование МПА, обсуждение проектов МПА по вопросам местного значения, доведение до сведения жителей МО официальной информации о социально-экономическом и культурном развитии МО, о развитии его общественной инфраструктуры и иной официальной информации</a:t>
          </a:r>
          <a:endParaRPr lang="ru-RU" sz="1100" strike="noStrike" dirty="0"/>
        </a:p>
      </dgm:t>
    </dgm:pt>
    <dgm:pt modelId="{F5437056-3D3A-41E1-8017-D0BA590FB9DB}" type="parTrans" cxnId="{6A53AA11-D473-460B-AE19-218BC6B37912}">
      <dgm:prSet/>
      <dgm:spPr/>
      <dgm:t>
        <a:bodyPr/>
        <a:lstStyle/>
        <a:p>
          <a:endParaRPr lang="ru-RU"/>
        </a:p>
      </dgm:t>
    </dgm:pt>
    <dgm:pt modelId="{94506979-EBF8-4E91-9BBD-C1BBAC7C48B2}" type="sibTrans" cxnId="{6A53AA11-D473-460B-AE19-218BC6B37912}">
      <dgm:prSet/>
      <dgm:spPr/>
      <dgm:t>
        <a:bodyPr/>
        <a:lstStyle/>
        <a:p>
          <a:endParaRPr lang="ru-RU"/>
        </a:p>
      </dgm:t>
    </dgm:pt>
    <dgm:pt modelId="{43CE0CC7-9A24-4904-B030-70F0DAFA2C16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85725" indent="-85725"/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Освобождение от уплаты земельного налога СОНКО, осуществляющие на территории города Покачи виды деятельности, предусмотренные частью 1 статьи 31.1 Федерального закона от 12.01.1996 № 7-ФЗ «О некоммерческих организациях» и решением Думы города Покачи от 26.04.2018 № 26 «Об установлении дополнительных видов деятельности некоммерческих организаций в целях признания их социально ориентированными некоммерческими организациями</a:t>
          </a:r>
          <a:endParaRPr lang="ru-RU" sz="1100" dirty="0"/>
        </a:p>
      </dgm:t>
    </dgm:pt>
    <dgm:pt modelId="{35B6C3F2-2F3C-4FE9-9B94-D4DD5ABAE9EC}" type="parTrans" cxnId="{530830B5-1F31-4D7C-80A3-7079220DA9C6}">
      <dgm:prSet/>
      <dgm:spPr/>
      <dgm:t>
        <a:bodyPr/>
        <a:lstStyle/>
        <a:p>
          <a:endParaRPr lang="ru-RU"/>
        </a:p>
      </dgm:t>
    </dgm:pt>
    <dgm:pt modelId="{BACB03BC-FE88-4FEB-B19A-61B55737BC52}" type="sibTrans" cxnId="{530830B5-1F31-4D7C-80A3-7079220DA9C6}">
      <dgm:prSet/>
      <dgm:spPr/>
      <dgm:t>
        <a:bodyPr/>
        <a:lstStyle/>
        <a:p>
          <a:endParaRPr lang="ru-RU"/>
        </a:p>
      </dgm:t>
    </dgm:pt>
    <dgm:pt modelId="{8B01D047-FABC-45A7-8407-9510E08B739C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85725" indent="-85725"/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Освобождение от уплаты земельного налога управляющие компании индустриальных (промышленных) парков, промышленных технопарков, включенным в реестр в соответствии с постановлением Правительства РФ «О промышленных технопарках и управляющих компаниях промышленных технопарков», в отношении земельных участков, находящихся на территории индустриального (промышленного) парка, промышленного технопарка и используемых при реализации инвестиционных проектов, включенных в реестр инвестиционных проектов муниципального образования город Покачи</a:t>
          </a:r>
          <a:endParaRPr lang="ru-RU" sz="1100" dirty="0"/>
        </a:p>
      </dgm:t>
    </dgm:pt>
    <dgm:pt modelId="{5BAF4E60-576D-482C-B193-AF9541900EA0}" type="parTrans" cxnId="{D7F775BD-D7E6-4649-B1D4-9CD04795E950}">
      <dgm:prSet/>
      <dgm:spPr/>
      <dgm:t>
        <a:bodyPr/>
        <a:lstStyle/>
        <a:p>
          <a:endParaRPr lang="ru-RU"/>
        </a:p>
      </dgm:t>
    </dgm:pt>
    <dgm:pt modelId="{0476EE3C-AE69-4F46-AF49-19B02DC35CF3}" type="sibTrans" cxnId="{D7F775BD-D7E6-4649-B1D4-9CD04795E950}">
      <dgm:prSet/>
      <dgm:spPr/>
      <dgm:t>
        <a:bodyPr/>
        <a:lstStyle/>
        <a:p>
          <a:endParaRPr lang="ru-RU"/>
        </a:p>
      </dgm:t>
    </dgm:pt>
    <dgm:pt modelId="{B6C663B2-4560-42DE-B277-AAAC2EA23536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Освобождение от уплаты земельного налога организации, СМП - инвесторов, реализующие инвестиционные проекты, входящие в реестр инвестиционных проектов муниципального образования город Покачи</a:t>
          </a:r>
          <a:endParaRPr lang="ru-RU" sz="1100" dirty="0"/>
        </a:p>
      </dgm:t>
    </dgm:pt>
    <dgm:pt modelId="{9A4D9170-0753-4FF6-8BFB-1AD9AD02171D}" type="sibTrans" cxnId="{1BE5288C-06A1-485A-8D65-C7FA05DFDEA0}">
      <dgm:prSet/>
      <dgm:spPr/>
      <dgm:t>
        <a:bodyPr/>
        <a:lstStyle/>
        <a:p>
          <a:endParaRPr lang="ru-RU"/>
        </a:p>
      </dgm:t>
    </dgm:pt>
    <dgm:pt modelId="{43154A26-4992-4803-87C9-31C49B36B52A}" type="parTrans" cxnId="{1BE5288C-06A1-485A-8D65-C7FA05DFDEA0}">
      <dgm:prSet/>
      <dgm:spPr/>
      <dgm:t>
        <a:bodyPr/>
        <a:lstStyle/>
        <a:p>
          <a:endParaRPr lang="ru-RU"/>
        </a:p>
      </dgm:t>
    </dgm:pt>
    <dgm:pt modelId="{0997F6D8-53F8-4729-BDCA-E7EB04B890F2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85725" indent="-85725"/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Освобождение от уплаты земельного налога граждан - члены семей, в составе которых имеются трое и более детей в возрасте до 18 лет</a:t>
          </a:r>
          <a:endParaRPr lang="ru-RU" sz="1100" dirty="0"/>
        </a:p>
      </dgm:t>
    </dgm:pt>
    <dgm:pt modelId="{9D0F7FBE-42A7-4A55-8A87-8501B3CFE30D}" type="parTrans" cxnId="{853A3814-0A64-46E8-BC3C-E863114EC977}">
      <dgm:prSet/>
      <dgm:spPr/>
      <dgm:t>
        <a:bodyPr/>
        <a:lstStyle/>
        <a:p>
          <a:endParaRPr lang="ru-RU"/>
        </a:p>
      </dgm:t>
    </dgm:pt>
    <dgm:pt modelId="{07CDCFB8-23BF-45BE-B800-D0B19C9F2376}" type="sibTrans" cxnId="{853A3814-0A64-46E8-BC3C-E863114EC977}">
      <dgm:prSet/>
      <dgm:spPr/>
      <dgm:t>
        <a:bodyPr/>
        <a:lstStyle/>
        <a:p>
          <a:endParaRPr lang="ru-RU"/>
        </a:p>
      </dgm:t>
    </dgm:pt>
    <dgm:pt modelId="{0635A0D3-BAC6-44E9-B1BA-E3E554E5DF95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85725" indent="-85725"/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Освобождение от уплаты земельного налога сирот - учащиеся общеобразовательных учебных заведений и сироты - студенты высших, средних специальных, профессионально-технических учебных заведений дневной формы обучения, а также несовершеннолетние дети-сироты</a:t>
          </a:r>
          <a:endParaRPr lang="ru-RU" sz="1100" dirty="0"/>
        </a:p>
      </dgm:t>
    </dgm:pt>
    <dgm:pt modelId="{C79D7FE1-675D-4651-8FEC-2B635E593562}" type="parTrans" cxnId="{217C5033-624D-42B1-BA7C-2B03DB109571}">
      <dgm:prSet/>
      <dgm:spPr/>
      <dgm:t>
        <a:bodyPr/>
        <a:lstStyle/>
        <a:p>
          <a:endParaRPr lang="ru-RU"/>
        </a:p>
      </dgm:t>
    </dgm:pt>
    <dgm:pt modelId="{397F9E30-B98C-484F-8E98-AA978A10253D}" type="sibTrans" cxnId="{217C5033-624D-42B1-BA7C-2B03DB109571}">
      <dgm:prSet/>
      <dgm:spPr/>
      <dgm:t>
        <a:bodyPr/>
        <a:lstStyle/>
        <a:p>
          <a:endParaRPr lang="ru-RU"/>
        </a:p>
      </dgm:t>
    </dgm:pt>
    <dgm:pt modelId="{230A3CD8-272A-4618-83C9-6ECA3D449B9F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85725" indent="-85725"/>
          <a:r>
            <a:rPr lang="ru-RU" sz="1100" dirty="0" smtClean="0">
              <a:effectLst/>
              <a:latin typeface="Times New Roman"/>
              <a:ea typeface="Calibri"/>
              <a:cs typeface="Times New Roman"/>
            </a:rPr>
            <a:t>Пониженная налоговая ставка по налогу на имущество физических лиц в размере 0% на срок пять лет с даты выдачи разрешения ввода объекта в эксплуатацию в отношении вновь вводимых объектов налогообложения, включенных в перечень, определяемый в соответствии с пунктом 7 статьи 378.2 НК РФ</a:t>
          </a:r>
          <a:endParaRPr lang="ru-RU" sz="1100" dirty="0"/>
        </a:p>
      </dgm:t>
    </dgm:pt>
    <dgm:pt modelId="{D270CA30-DF4A-47DB-9223-266CAEDED221}" type="parTrans" cxnId="{4E2E08CE-8880-421B-9C5C-BFC92AAB1E6C}">
      <dgm:prSet/>
      <dgm:spPr/>
      <dgm:t>
        <a:bodyPr/>
        <a:lstStyle/>
        <a:p>
          <a:endParaRPr lang="ru-RU"/>
        </a:p>
      </dgm:t>
    </dgm:pt>
    <dgm:pt modelId="{0C13316E-3B5F-4386-8013-F0271F4AF23E}" type="sibTrans" cxnId="{4E2E08CE-8880-421B-9C5C-BFC92AAB1E6C}">
      <dgm:prSet/>
      <dgm:spPr/>
      <dgm:t>
        <a:bodyPr/>
        <a:lstStyle/>
        <a:p>
          <a:endParaRPr lang="ru-RU"/>
        </a:p>
      </dgm:t>
    </dgm:pt>
    <dgm:pt modelId="{45FBE0AE-0B2A-418E-A476-2C8B1FDCAD9B}" type="pres">
      <dgm:prSet presAssocID="{755FB79C-B71B-43D0-AE78-D925DEB10F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05D0B77-40AF-41ED-8981-C95D290325B7}" type="pres">
      <dgm:prSet presAssocID="{E9D1A900-9F8B-44FD-AE66-21B4FE11B0EC}" presName="root" presStyleCnt="0"/>
      <dgm:spPr/>
    </dgm:pt>
    <dgm:pt modelId="{EA589F4A-1581-4DF9-B862-0B4FA3A71372}" type="pres">
      <dgm:prSet presAssocID="{E9D1A900-9F8B-44FD-AE66-21B4FE11B0EC}" presName="rootComposite" presStyleCnt="0"/>
      <dgm:spPr/>
    </dgm:pt>
    <dgm:pt modelId="{75070FBA-D236-4F3F-957D-1C01930F5C67}" type="pres">
      <dgm:prSet presAssocID="{E9D1A900-9F8B-44FD-AE66-21B4FE11B0EC}" presName="rootText" presStyleLbl="node1" presStyleIdx="0" presStyleCnt="1" custScaleX="264654" custScaleY="90485" custLinFactNeighborX="-1603" custLinFactNeighborY="6234"/>
      <dgm:spPr/>
      <dgm:t>
        <a:bodyPr/>
        <a:lstStyle/>
        <a:p>
          <a:endParaRPr lang="ru-RU"/>
        </a:p>
      </dgm:t>
    </dgm:pt>
    <dgm:pt modelId="{1780758F-565F-4481-8736-6B7610D00109}" type="pres">
      <dgm:prSet presAssocID="{E9D1A900-9F8B-44FD-AE66-21B4FE11B0EC}" presName="rootConnector" presStyleLbl="node1" presStyleIdx="0" presStyleCnt="1"/>
      <dgm:spPr/>
      <dgm:t>
        <a:bodyPr/>
        <a:lstStyle/>
        <a:p>
          <a:endParaRPr lang="ru-RU"/>
        </a:p>
      </dgm:t>
    </dgm:pt>
    <dgm:pt modelId="{28C053BB-D8B9-4FB0-A4F2-1239082D26C9}" type="pres">
      <dgm:prSet presAssocID="{E9D1A900-9F8B-44FD-AE66-21B4FE11B0EC}" presName="childShape" presStyleCnt="0"/>
      <dgm:spPr/>
    </dgm:pt>
    <dgm:pt modelId="{BA45599F-E8C9-4934-844C-C6BF42132ACF}" type="pres">
      <dgm:prSet presAssocID="{F5437056-3D3A-41E1-8017-D0BA590FB9DB}" presName="Name13" presStyleLbl="parChTrans1D2" presStyleIdx="0" presStyleCnt="7"/>
      <dgm:spPr/>
      <dgm:t>
        <a:bodyPr/>
        <a:lstStyle/>
        <a:p>
          <a:endParaRPr lang="ru-RU"/>
        </a:p>
      </dgm:t>
    </dgm:pt>
    <dgm:pt modelId="{155BC406-D6DB-4D1A-9742-6A6247FAE81F}" type="pres">
      <dgm:prSet presAssocID="{DCD98E41-B2CA-4221-8953-E27FF4858007}" presName="childText" presStyleLbl="bgAcc1" presStyleIdx="0" presStyleCnt="7" custScaleX="781760" custScaleY="72774" custLinFactNeighborX="5180" custLinFactNeighborY="2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849DAB-A215-48CB-B7BA-2036A2B72F4D}" type="pres">
      <dgm:prSet presAssocID="{43154A26-4992-4803-87C9-31C49B36B52A}" presName="Name13" presStyleLbl="parChTrans1D2" presStyleIdx="1" presStyleCnt="7"/>
      <dgm:spPr/>
      <dgm:t>
        <a:bodyPr/>
        <a:lstStyle/>
        <a:p>
          <a:endParaRPr lang="ru-RU"/>
        </a:p>
      </dgm:t>
    </dgm:pt>
    <dgm:pt modelId="{FE1EBA6D-F67E-4964-B36B-45EB1C17F3C5}" type="pres">
      <dgm:prSet presAssocID="{B6C663B2-4560-42DE-B277-AAAC2EA23536}" presName="childText" presStyleLbl="bgAcc1" presStyleIdx="1" presStyleCnt="7" custScaleX="784244" custScaleY="47049" custLinFactNeighborX="3181" custLinFactNeighborY="-11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5DA0E-1076-4A4B-BDE8-FC5F03ED6C21}" type="pres">
      <dgm:prSet presAssocID="{35B6C3F2-2F3C-4FE9-9B94-D4DD5ABAE9EC}" presName="Name13" presStyleLbl="parChTrans1D2" presStyleIdx="2" presStyleCnt="7"/>
      <dgm:spPr/>
      <dgm:t>
        <a:bodyPr/>
        <a:lstStyle/>
        <a:p>
          <a:endParaRPr lang="ru-RU"/>
        </a:p>
      </dgm:t>
    </dgm:pt>
    <dgm:pt modelId="{F566DF2C-14B1-43BE-A302-043D3FD21059}" type="pres">
      <dgm:prSet presAssocID="{43CE0CC7-9A24-4904-B030-70F0DAFA2C16}" presName="childText" presStyleLbl="bgAcc1" presStyleIdx="2" presStyleCnt="7" custScaleX="782064" custScaleY="55911" custLinFactNeighborX="5819" custLinFactNeighborY="-16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10C55-A988-45B1-AAD4-12E33AB56394}" type="pres">
      <dgm:prSet presAssocID="{5BAF4E60-576D-482C-B193-AF9541900EA0}" presName="Name13" presStyleLbl="parChTrans1D2" presStyleIdx="3" presStyleCnt="7"/>
      <dgm:spPr/>
      <dgm:t>
        <a:bodyPr/>
        <a:lstStyle/>
        <a:p>
          <a:endParaRPr lang="ru-RU"/>
        </a:p>
      </dgm:t>
    </dgm:pt>
    <dgm:pt modelId="{D291D3E9-3CAB-4B1F-AA28-78BE84E3F329}" type="pres">
      <dgm:prSet presAssocID="{8B01D047-FABC-45A7-8407-9510E08B739C}" presName="childText" presStyleLbl="bgAcc1" presStyleIdx="3" presStyleCnt="7" custScaleX="784588" custScaleY="75746" custLinFactNeighborX="6459" custLinFactNeighborY="-22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0709D-591D-403D-B481-0CE220975D60}" type="pres">
      <dgm:prSet presAssocID="{9D0F7FBE-42A7-4A55-8A87-8501B3CFE30D}" presName="Name13" presStyleLbl="parChTrans1D2" presStyleIdx="4" presStyleCnt="7"/>
      <dgm:spPr/>
      <dgm:t>
        <a:bodyPr/>
        <a:lstStyle/>
        <a:p>
          <a:endParaRPr lang="ru-RU"/>
        </a:p>
      </dgm:t>
    </dgm:pt>
    <dgm:pt modelId="{4CE31620-177C-47F0-8666-362D63F6A0EF}" type="pres">
      <dgm:prSet presAssocID="{0997F6D8-53F8-4729-BDCA-E7EB04B890F2}" presName="childText" presStyleLbl="bgAcc1" presStyleIdx="4" presStyleCnt="7" custScaleX="788340" custScaleY="61735" custLinFactNeighborX="708" custLinFactNeighborY="-29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6DDB2-4EA6-4D5A-916D-4AE9251542E2}" type="pres">
      <dgm:prSet presAssocID="{C79D7FE1-675D-4651-8FEC-2B635E593562}" presName="Name13" presStyleLbl="parChTrans1D2" presStyleIdx="5" presStyleCnt="7"/>
      <dgm:spPr/>
      <dgm:t>
        <a:bodyPr/>
        <a:lstStyle/>
        <a:p>
          <a:endParaRPr lang="ru-RU"/>
        </a:p>
      </dgm:t>
    </dgm:pt>
    <dgm:pt modelId="{8B0D0D8C-8B90-4752-92CE-024493C23997}" type="pres">
      <dgm:prSet presAssocID="{0635A0D3-BAC6-44E9-B1BA-E3E554E5DF95}" presName="childText" presStyleLbl="bgAcc1" presStyleIdx="5" presStyleCnt="7" custScaleX="743646" custScaleY="49003" custLinFactNeighborX="708" custLinFactNeighborY="-30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95384-48DE-4B8E-A9C8-57C8727E1C5D}" type="pres">
      <dgm:prSet presAssocID="{D270CA30-DF4A-47DB-9223-266CAEDED221}" presName="Name13" presStyleLbl="parChTrans1D2" presStyleIdx="6" presStyleCnt="7"/>
      <dgm:spPr/>
      <dgm:t>
        <a:bodyPr/>
        <a:lstStyle/>
        <a:p>
          <a:endParaRPr lang="ru-RU"/>
        </a:p>
      </dgm:t>
    </dgm:pt>
    <dgm:pt modelId="{83AFDD91-5DFE-4CB1-8259-DB9C24F3B1FC}" type="pres">
      <dgm:prSet presAssocID="{230A3CD8-272A-4618-83C9-6ECA3D449B9F}" presName="childText" presStyleLbl="bgAcc1" presStyleIdx="6" presStyleCnt="7" custScaleX="733519" custScaleY="58314" custLinFactNeighborX="708" custLinFactNeighborY="-27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6D33B8-66C9-4304-9ECB-A47060AF61A3}" type="presOf" srcId="{E9D1A900-9F8B-44FD-AE66-21B4FE11B0EC}" destId="{75070FBA-D236-4F3F-957D-1C01930F5C67}" srcOrd="0" destOrd="0" presId="urn:microsoft.com/office/officeart/2005/8/layout/hierarchy3"/>
    <dgm:cxn modelId="{E32FD265-59CE-405D-BD64-3AB557F50004}" type="presOf" srcId="{230A3CD8-272A-4618-83C9-6ECA3D449B9F}" destId="{83AFDD91-5DFE-4CB1-8259-DB9C24F3B1FC}" srcOrd="0" destOrd="0" presId="urn:microsoft.com/office/officeart/2005/8/layout/hierarchy3"/>
    <dgm:cxn modelId="{60F4B5BE-9C3A-453A-AC21-29E8D389675D}" type="presOf" srcId="{8B01D047-FABC-45A7-8407-9510E08B739C}" destId="{D291D3E9-3CAB-4B1F-AA28-78BE84E3F329}" srcOrd="0" destOrd="0" presId="urn:microsoft.com/office/officeart/2005/8/layout/hierarchy3"/>
    <dgm:cxn modelId="{7BBFCEC4-E911-4899-A063-7D53105CEEB8}" type="presOf" srcId="{DCD98E41-B2CA-4221-8953-E27FF4858007}" destId="{155BC406-D6DB-4D1A-9742-6A6247FAE81F}" srcOrd="0" destOrd="0" presId="urn:microsoft.com/office/officeart/2005/8/layout/hierarchy3"/>
    <dgm:cxn modelId="{11B1D9EA-B095-4323-91F2-E38035C87CE0}" type="presOf" srcId="{0635A0D3-BAC6-44E9-B1BA-E3E554E5DF95}" destId="{8B0D0D8C-8B90-4752-92CE-024493C23997}" srcOrd="0" destOrd="0" presId="urn:microsoft.com/office/officeart/2005/8/layout/hierarchy3"/>
    <dgm:cxn modelId="{6F15986D-B79D-4D6F-BA64-3A1D5C16982F}" type="presOf" srcId="{43154A26-4992-4803-87C9-31C49B36B52A}" destId="{29849DAB-A215-48CB-B7BA-2036A2B72F4D}" srcOrd="0" destOrd="0" presId="urn:microsoft.com/office/officeart/2005/8/layout/hierarchy3"/>
    <dgm:cxn modelId="{C321EB55-E836-46F4-8358-8E0B8C7F1AE1}" type="presOf" srcId="{9D0F7FBE-42A7-4A55-8A87-8501B3CFE30D}" destId="{F710709D-591D-403D-B481-0CE220975D60}" srcOrd="0" destOrd="0" presId="urn:microsoft.com/office/officeart/2005/8/layout/hierarchy3"/>
    <dgm:cxn modelId="{E22C6102-C2AA-4F00-8918-246D9BFC337D}" type="presOf" srcId="{F5437056-3D3A-41E1-8017-D0BA590FB9DB}" destId="{BA45599F-E8C9-4934-844C-C6BF42132ACF}" srcOrd="0" destOrd="0" presId="urn:microsoft.com/office/officeart/2005/8/layout/hierarchy3"/>
    <dgm:cxn modelId="{395857EA-6B12-4084-946A-EA74A0E239B5}" type="presOf" srcId="{43CE0CC7-9A24-4904-B030-70F0DAFA2C16}" destId="{F566DF2C-14B1-43BE-A302-043D3FD21059}" srcOrd="0" destOrd="0" presId="urn:microsoft.com/office/officeart/2005/8/layout/hierarchy3"/>
    <dgm:cxn modelId="{50A6C87F-ABF8-49E3-B849-4121DECF11C1}" type="presOf" srcId="{E9D1A900-9F8B-44FD-AE66-21B4FE11B0EC}" destId="{1780758F-565F-4481-8736-6B7610D00109}" srcOrd="1" destOrd="0" presId="urn:microsoft.com/office/officeart/2005/8/layout/hierarchy3"/>
    <dgm:cxn modelId="{4F7557DD-563D-453B-BCF6-4AB40AA3341F}" type="presOf" srcId="{35B6C3F2-2F3C-4FE9-9B94-D4DD5ABAE9EC}" destId="{2EF5DA0E-1076-4A4B-BDE8-FC5F03ED6C21}" srcOrd="0" destOrd="0" presId="urn:microsoft.com/office/officeart/2005/8/layout/hierarchy3"/>
    <dgm:cxn modelId="{6A53AA11-D473-460B-AE19-218BC6B37912}" srcId="{E9D1A900-9F8B-44FD-AE66-21B4FE11B0EC}" destId="{DCD98E41-B2CA-4221-8953-E27FF4858007}" srcOrd="0" destOrd="0" parTransId="{F5437056-3D3A-41E1-8017-D0BA590FB9DB}" sibTransId="{94506979-EBF8-4E91-9BBD-C1BBAC7C48B2}"/>
    <dgm:cxn modelId="{853A3814-0A64-46E8-BC3C-E863114EC977}" srcId="{E9D1A900-9F8B-44FD-AE66-21B4FE11B0EC}" destId="{0997F6D8-53F8-4729-BDCA-E7EB04B890F2}" srcOrd="4" destOrd="0" parTransId="{9D0F7FBE-42A7-4A55-8A87-8501B3CFE30D}" sibTransId="{07CDCFB8-23BF-45BE-B800-D0B19C9F2376}"/>
    <dgm:cxn modelId="{217C5033-624D-42B1-BA7C-2B03DB109571}" srcId="{E9D1A900-9F8B-44FD-AE66-21B4FE11B0EC}" destId="{0635A0D3-BAC6-44E9-B1BA-E3E554E5DF95}" srcOrd="5" destOrd="0" parTransId="{C79D7FE1-675D-4651-8FEC-2B635E593562}" sibTransId="{397F9E30-B98C-484F-8E98-AA978A10253D}"/>
    <dgm:cxn modelId="{4E2E08CE-8880-421B-9C5C-BFC92AAB1E6C}" srcId="{E9D1A900-9F8B-44FD-AE66-21B4FE11B0EC}" destId="{230A3CD8-272A-4618-83C9-6ECA3D449B9F}" srcOrd="6" destOrd="0" parTransId="{D270CA30-DF4A-47DB-9223-266CAEDED221}" sibTransId="{0C13316E-3B5F-4386-8013-F0271F4AF23E}"/>
    <dgm:cxn modelId="{8E36238A-F484-4313-A217-2A78FF21D199}" type="presOf" srcId="{755FB79C-B71B-43D0-AE78-D925DEB10F29}" destId="{45FBE0AE-0B2A-418E-A476-2C8B1FDCAD9B}" srcOrd="0" destOrd="0" presId="urn:microsoft.com/office/officeart/2005/8/layout/hierarchy3"/>
    <dgm:cxn modelId="{4D3BBDBC-08B7-4751-9FFC-140B103765BA}" type="presOf" srcId="{0997F6D8-53F8-4729-BDCA-E7EB04B890F2}" destId="{4CE31620-177C-47F0-8666-362D63F6A0EF}" srcOrd="0" destOrd="0" presId="urn:microsoft.com/office/officeart/2005/8/layout/hierarchy3"/>
    <dgm:cxn modelId="{13719168-5CB4-42C0-9286-AB7619B04D03}" type="presOf" srcId="{5BAF4E60-576D-482C-B193-AF9541900EA0}" destId="{DA110C55-A988-45B1-AAD4-12E33AB56394}" srcOrd="0" destOrd="0" presId="urn:microsoft.com/office/officeart/2005/8/layout/hierarchy3"/>
    <dgm:cxn modelId="{D7F775BD-D7E6-4649-B1D4-9CD04795E950}" srcId="{E9D1A900-9F8B-44FD-AE66-21B4FE11B0EC}" destId="{8B01D047-FABC-45A7-8407-9510E08B739C}" srcOrd="3" destOrd="0" parTransId="{5BAF4E60-576D-482C-B193-AF9541900EA0}" sibTransId="{0476EE3C-AE69-4F46-AF49-19B02DC35CF3}"/>
    <dgm:cxn modelId="{530830B5-1F31-4D7C-80A3-7079220DA9C6}" srcId="{E9D1A900-9F8B-44FD-AE66-21B4FE11B0EC}" destId="{43CE0CC7-9A24-4904-B030-70F0DAFA2C16}" srcOrd="2" destOrd="0" parTransId="{35B6C3F2-2F3C-4FE9-9B94-D4DD5ABAE9EC}" sibTransId="{BACB03BC-FE88-4FEB-B19A-61B55737BC52}"/>
    <dgm:cxn modelId="{DF21510D-2F58-4402-A3A8-C264FB9F427B}" type="presOf" srcId="{D270CA30-DF4A-47DB-9223-266CAEDED221}" destId="{25F95384-48DE-4B8E-A9C8-57C8727E1C5D}" srcOrd="0" destOrd="0" presId="urn:microsoft.com/office/officeart/2005/8/layout/hierarchy3"/>
    <dgm:cxn modelId="{142FEC27-8A4D-4254-893C-68072F90516D}" type="presOf" srcId="{B6C663B2-4560-42DE-B277-AAAC2EA23536}" destId="{FE1EBA6D-F67E-4964-B36B-45EB1C17F3C5}" srcOrd="0" destOrd="0" presId="urn:microsoft.com/office/officeart/2005/8/layout/hierarchy3"/>
    <dgm:cxn modelId="{9F5DF266-D12C-482D-ADE3-8B2031AF3CEA}" type="presOf" srcId="{C79D7FE1-675D-4651-8FEC-2B635E593562}" destId="{6146DDB2-4EA6-4D5A-916D-4AE9251542E2}" srcOrd="0" destOrd="0" presId="urn:microsoft.com/office/officeart/2005/8/layout/hierarchy3"/>
    <dgm:cxn modelId="{1BE5288C-06A1-485A-8D65-C7FA05DFDEA0}" srcId="{E9D1A900-9F8B-44FD-AE66-21B4FE11B0EC}" destId="{B6C663B2-4560-42DE-B277-AAAC2EA23536}" srcOrd="1" destOrd="0" parTransId="{43154A26-4992-4803-87C9-31C49B36B52A}" sibTransId="{9A4D9170-0753-4FF6-8BFB-1AD9AD02171D}"/>
    <dgm:cxn modelId="{5C2DA1F1-23DA-407B-ABBE-156EBF3E90AC}" srcId="{755FB79C-B71B-43D0-AE78-D925DEB10F29}" destId="{E9D1A900-9F8B-44FD-AE66-21B4FE11B0EC}" srcOrd="0" destOrd="0" parTransId="{BEA9DF76-479B-4C41-8445-7B9AE1828AB9}" sibTransId="{AAB6AE8C-6E55-430F-915E-91F4F781BA74}"/>
    <dgm:cxn modelId="{31C23342-52B6-4062-B6F0-39DD0286A578}" type="presParOf" srcId="{45FBE0AE-0B2A-418E-A476-2C8B1FDCAD9B}" destId="{B05D0B77-40AF-41ED-8981-C95D290325B7}" srcOrd="0" destOrd="0" presId="urn:microsoft.com/office/officeart/2005/8/layout/hierarchy3"/>
    <dgm:cxn modelId="{F4ADCDBD-3B39-4986-BA14-9D4070D8FD01}" type="presParOf" srcId="{B05D0B77-40AF-41ED-8981-C95D290325B7}" destId="{EA589F4A-1581-4DF9-B862-0B4FA3A71372}" srcOrd="0" destOrd="0" presId="urn:microsoft.com/office/officeart/2005/8/layout/hierarchy3"/>
    <dgm:cxn modelId="{35CCEA1E-BE87-48BD-9C33-57F2C870501D}" type="presParOf" srcId="{EA589F4A-1581-4DF9-B862-0B4FA3A71372}" destId="{75070FBA-D236-4F3F-957D-1C01930F5C67}" srcOrd="0" destOrd="0" presId="urn:microsoft.com/office/officeart/2005/8/layout/hierarchy3"/>
    <dgm:cxn modelId="{B5AFC380-34D9-47CD-9A93-0C27E9A41E05}" type="presParOf" srcId="{EA589F4A-1581-4DF9-B862-0B4FA3A71372}" destId="{1780758F-565F-4481-8736-6B7610D00109}" srcOrd="1" destOrd="0" presId="urn:microsoft.com/office/officeart/2005/8/layout/hierarchy3"/>
    <dgm:cxn modelId="{4E67FB81-2F53-434C-8957-30B46631D33C}" type="presParOf" srcId="{B05D0B77-40AF-41ED-8981-C95D290325B7}" destId="{28C053BB-D8B9-4FB0-A4F2-1239082D26C9}" srcOrd="1" destOrd="0" presId="urn:microsoft.com/office/officeart/2005/8/layout/hierarchy3"/>
    <dgm:cxn modelId="{B3C6DDB0-C2B0-4FC8-8B2E-E7477905319C}" type="presParOf" srcId="{28C053BB-D8B9-4FB0-A4F2-1239082D26C9}" destId="{BA45599F-E8C9-4934-844C-C6BF42132ACF}" srcOrd="0" destOrd="0" presId="urn:microsoft.com/office/officeart/2005/8/layout/hierarchy3"/>
    <dgm:cxn modelId="{A6B7F746-9DAB-415E-82B0-9118950A6384}" type="presParOf" srcId="{28C053BB-D8B9-4FB0-A4F2-1239082D26C9}" destId="{155BC406-D6DB-4D1A-9742-6A6247FAE81F}" srcOrd="1" destOrd="0" presId="urn:microsoft.com/office/officeart/2005/8/layout/hierarchy3"/>
    <dgm:cxn modelId="{5B2CC562-98D8-443C-8380-4598165D721B}" type="presParOf" srcId="{28C053BB-D8B9-4FB0-A4F2-1239082D26C9}" destId="{29849DAB-A215-48CB-B7BA-2036A2B72F4D}" srcOrd="2" destOrd="0" presId="urn:microsoft.com/office/officeart/2005/8/layout/hierarchy3"/>
    <dgm:cxn modelId="{B49D2270-C1CC-449E-8A6A-09349EA0CB1D}" type="presParOf" srcId="{28C053BB-D8B9-4FB0-A4F2-1239082D26C9}" destId="{FE1EBA6D-F67E-4964-B36B-45EB1C17F3C5}" srcOrd="3" destOrd="0" presId="urn:microsoft.com/office/officeart/2005/8/layout/hierarchy3"/>
    <dgm:cxn modelId="{E1C805E1-F18C-4018-92D6-559398F96722}" type="presParOf" srcId="{28C053BB-D8B9-4FB0-A4F2-1239082D26C9}" destId="{2EF5DA0E-1076-4A4B-BDE8-FC5F03ED6C21}" srcOrd="4" destOrd="0" presId="urn:microsoft.com/office/officeart/2005/8/layout/hierarchy3"/>
    <dgm:cxn modelId="{F764AF8F-A1D6-4014-AC55-7275FD26F329}" type="presParOf" srcId="{28C053BB-D8B9-4FB0-A4F2-1239082D26C9}" destId="{F566DF2C-14B1-43BE-A302-043D3FD21059}" srcOrd="5" destOrd="0" presId="urn:microsoft.com/office/officeart/2005/8/layout/hierarchy3"/>
    <dgm:cxn modelId="{E9F92247-E0B0-45B5-B9E5-F0CDBF7A50B5}" type="presParOf" srcId="{28C053BB-D8B9-4FB0-A4F2-1239082D26C9}" destId="{DA110C55-A988-45B1-AAD4-12E33AB56394}" srcOrd="6" destOrd="0" presId="urn:microsoft.com/office/officeart/2005/8/layout/hierarchy3"/>
    <dgm:cxn modelId="{86A07FEB-78A8-4949-B182-6EFDEDC24C88}" type="presParOf" srcId="{28C053BB-D8B9-4FB0-A4F2-1239082D26C9}" destId="{D291D3E9-3CAB-4B1F-AA28-78BE84E3F329}" srcOrd="7" destOrd="0" presId="urn:microsoft.com/office/officeart/2005/8/layout/hierarchy3"/>
    <dgm:cxn modelId="{65915D8C-0BAE-403F-AD36-D752A6D3363E}" type="presParOf" srcId="{28C053BB-D8B9-4FB0-A4F2-1239082D26C9}" destId="{F710709D-591D-403D-B481-0CE220975D60}" srcOrd="8" destOrd="0" presId="urn:microsoft.com/office/officeart/2005/8/layout/hierarchy3"/>
    <dgm:cxn modelId="{824A33E7-B2E0-4E10-AA73-76A426428C5D}" type="presParOf" srcId="{28C053BB-D8B9-4FB0-A4F2-1239082D26C9}" destId="{4CE31620-177C-47F0-8666-362D63F6A0EF}" srcOrd="9" destOrd="0" presId="urn:microsoft.com/office/officeart/2005/8/layout/hierarchy3"/>
    <dgm:cxn modelId="{8D0AA5C9-0641-4281-A897-34E2F76DC311}" type="presParOf" srcId="{28C053BB-D8B9-4FB0-A4F2-1239082D26C9}" destId="{6146DDB2-4EA6-4D5A-916D-4AE9251542E2}" srcOrd="10" destOrd="0" presId="urn:microsoft.com/office/officeart/2005/8/layout/hierarchy3"/>
    <dgm:cxn modelId="{6D5B38C8-6945-4141-B726-9054FB8A84DB}" type="presParOf" srcId="{28C053BB-D8B9-4FB0-A4F2-1239082D26C9}" destId="{8B0D0D8C-8B90-4752-92CE-024493C23997}" srcOrd="11" destOrd="0" presId="urn:microsoft.com/office/officeart/2005/8/layout/hierarchy3"/>
    <dgm:cxn modelId="{62A67676-2C96-4E67-A181-379F4B5C5A34}" type="presParOf" srcId="{28C053BB-D8B9-4FB0-A4F2-1239082D26C9}" destId="{25F95384-48DE-4B8E-A9C8-57C8727E1C5D}" srcOrd="12" destOrd="0" presId="urn:microsoft.com/office/officeart/2005/8/layout/hierarchy3"/>
    <dgm:cxn modelId="{CEAACF0A-D200-4312-9A67-0D8E11D4355C}" type="presParOf" srcId="{28C053BB-D8B9-4FB0-A4F2-1239082D26C9}" destId="{83AFDD91-5DFE-4CB1-8259-DB9C24F3B1FC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C79E7-F4F5-4E26-8268-CD2F3EDF4014}">
      <dsp:nvSpPr>
        <dsp:cNvPr id="0" name=""/>
        <dsp:cNvSpPr/>
      </dsp:nvSpPr>
      <dsp:spPr>
        <a:xfrm>
          <a:off x="0" y="521173"/>
          <a:ext cx="10578517" cy="155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1010" tIns="624840" rIns="821010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Решение Думы города Покачи от 30.05.2018 № 33 «О предоставлении льготы по земельному налогу» (в редакции </a:t>
          </a:r>
          <a:r>
            <a:rPr lang="ru-RU" sz="1800" b="0" i="0" kern="1200" dirty="0" smtClean="0">
              <a:latin typeface="Times New Roman" pitchFamily="18" charset="0"/>
              <a:cs typeface="Times New Roman" pitchFamily="18" charset="0"/>
            </a:rPr>
            <a:t>от 23.06.2023 №36</a:t>
          </a: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21173"/>
        <a:ext cx="10578517" cy="1559250"/>
      </dsp:txXfrm>
    </dsp:sp>
    <dsp:sp modelId="{7DF31B73-ED26-4424-AC7E-35CF20B3CEBE}">
      <dsp:nvSpPr>
        <dsp:cNvPr id="0" name=""/>
        <dsp:cNvSpPr/>
      </dsp:nvSpPr>
      <dsp:spPr>
        <a:xfrm>
          <a:off x="426282" y="200267"/>
          <a:ext cx="7432952" cy="1113721"/>
        </a:xfrm>
        <a:prstGeom prst="downArrowCallout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890" tIns="0" rIns="2798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u="none" kern="1200" dirty="0" smtClean="0">
              <a:latin typeface="Times New Roman" pitchFamily="18" charset="0"/>
              <a:cs typeface="Times New Roman" panose="02020603050405020304" pitchFamily="18" charset="0"/>
            </a:rPr>
            <a:t>НАЛОГОВЫЕ ЛЬГОТЫ</a:t>
          </a:r>
          <a:endParaRPr lang="ru-RU" sz="2200" i="1" u="none" kern="1200" dirty="0"/>
        </a:p>
      </dsp:txBody>
      <dsp:txXfrm>
        <a:off x="426282" y="200267"/>
        <a:ext cx="7432952" cy="723662"/>
      </dsp:txXfrm>
    </dsp:sp>
    <dsp:sp modelId="{721D6EC1-9962-45CE-A9B2-246FC01C5804}">
      <dsp:nvSpPr>
        <dsp:cNvPr id="0" name=""/>
        <dsp:cNvSpPr/>
      </dsp:nvSpPr>
      <dsp:spPr>
        <a:xfrm>
          <a:off x="0" y="2685657"/>
          <a:ext cx="10578517" cy="20766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1010" tIns="624840" rIns="821010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Решение Думы города Покачи от 21.11.2014 № 101 «Об установлении налога на имущество физических лиц на территории города Покачи и определении налоговой базы объектов налогообложения» (в редакции </a:t>
          </a:r>
          <a:r>
            <a:rPr lang="ru-RU" sz="1800" b="0" i="0" kern="1200" dirty="0" smtClean="0">
              <a:latin typeface="Times New Roman" pitchFamily="18" charset="0"/>
              <a:cs typeface="Times New Roman" pitchFamily="18" charset="0"/>
            </a:rPr>
            <a:t>от 23.11.2022 № 101</a:t>
          </a: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85657"/>
        <a:ext cx="10578517" cy="2076663"/>
      </dsp:txXfrm>
    </dsp:sp>
    <dsp:sp modelId="{C44A2CA1-F302-4330-AD20-FC30F709C3E1}">
      <dsp:nvSpPr>
        <dsp:cNvPr id="0" name=""/>
        <dsp:cNvSpPr/>
      </dsp:nvSpPr>
      <dsp:spPr>
        <a:xfrm>
          <a:off x="499395" y="2259798"/>
          <a:ext cx="7432952" cy="1071221"/>
        </a:xfrm>
        <a:prstGeom prst="downArrowCallout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890" tIns="0" rIns="2798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u="none" kern="1200" dirty="0" smtClean="0">
              <a:latin typeface="Times New Roman" pitchFamily="18" charset="0"/>
              <a:cs typeface="Times New Roman" panose="02020603050405020304" pitchFamily="18" charset="0"/>
            </a:rPr>
            <a:t>СНИЖЕННЫЕ НАЛОГОВЫЕ СТАВКИ</a:t>
          </a:r>
          <a:endParaRPr lang="ru-RU" sz="2200" i="1" u="none" kern="1200" dirty="0"/>
        </a:p>
      </dsp:txBody>
      <dsp:txXfrm>
        <a:off x="499395" y="2259798"/>
        <a:ext cx="7432952" cy="696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B4CD5-37B0-4D43-BBC7-910DCE25144D}">
      <dsp:nvSpPr>
        <dsp:cNvPr id="0" name=""/>
        <dsp:cNvSpPr/>
      </dsp:nvSpPr>
      <dsp:spPr>
        <a:xfrm>
          <a:off x="6570" y="0"/>
          <a:ext cx="4000216" cy="1445561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Соответствие целям муниципальных программ и (или) целям социально – экономической политики города Покачи, не относящимся к муниципальным программам</a:t>
          </a:r>
          <a:endParaRPr lang="ru-RU" sz="1800" kern="1200" dirty="0"/>
        </a:p>
      </dsp:txBody>
      <dsp:txXfrm>
        <a:off x="48909" y="42339"/>
        <a:ext cx="3915538" cy="1360883"/>
      </dsp:txXfrm>
    </dsp:sp>
    <dsp:sp modelId="{7DC685FF-9790-48B4-90A0-0FF90962D31A}">
      <dsp:nvSpPr>
        <dsp:cNvPr id="0" name=""/>
        <dsp:cNvSpPr/>
      </dsp:nvSpPr>
      <dsp:spPr>
        <a:xfrm>
          <a:off x="4212999" y="226754"/>
          <a:ext cx="1218387" cy="992053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200" kern="1200"/>
        </a:p>
      </dsp:txBody>
      <dsp:txXfrm>
        <a:off x="4212999" y="425165"/>
        <a:ext cx="920771" cy="595231"/>
      </dsp:txXfrm>
    </dsp:sp>
    <dsp:sp modelId="{3719B32F-9A6A-442E-81E1-BBD849F26784}">
      <dsp:nvSpPr>
        <dsp:cNvPr id="0" name=""/>
        <dsp:cNvSpPr/>
      </dsp:nvSpPr>
      <dsp:spPr>
        <a:xfrm>
          <a:off x="5590100" y="0"/>
          <a:ext cx="4000216" cy="144556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все налоговые расходы соответствуют целям муниципальных программ и (или) целям социально – экономической политики города Покачи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32439" y="42339"/>
        <a:ext cx="3915538" cy="13608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B4CD5-37B0-4D43-BBC7-910DCE25144D}">
      <dsp:nvSpPr>
        <dsp:cNvPr id="0" name=""/>
        <dsp:cNvSpPr/>
      </dsp:nvSpPr>
      <dsp:spPr>
        <a:xfrm>
          <a:off x="6347" y="0"/>
          <a:ext cx="3864616" cy="1508824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Востребованность налогоплательщиками предоставленных налоговых льгот, сниженных ставок, налоговых преференций</a:t>
          </a:r>
          <a:endParaRPr lang="ru-RU" sz="1800" kern="1200" dirty="0"/>
        </a:p>
      </dsp:txBody>
      <dsp:txXfrm>
        <a:off x="50539" y="44192"/>
        <a:ext cx="3776232" cy="1420440"/>
      </dsp:txXfrm>
    </dsp:sp>
    <dsp:sp modelId="{7DC685FF-9790-48B4-90A0-0FF90962D31A}">
      <dsp:nvSpPr>
        <dsp:cNvPr id="0" name=""/>
        <dsp:cNvSpPr/>
      </dsp:nvSpPr>
      <dsp:spPr>
        <a:xfrm>
          <a:off x="4089875" y="275199"/>
          <a:ext cx="1154400" cy="958424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/>
        </a:p>
      </dsp:txBody>
      <dsp:txXfrm>
        <a:off x="4089875" y="466884"/>
        <a:ext cx="866873" cy="575054"/>
      </dsp:txXfrm>
    </dsp:sp>
    <dsp:sp modelId="{3719B32F-9A6A-442E-81E1-BBD849F26784}">
      <dsp:nvSpPr>
        <dsp:cNvPr id="0" name=""/>
        <dsp:cNvSpPr/>
      </dsp:nvSpPr>
      <dsp:spPr>
        <a:xfrm>
          <a:off x="5416810" y="0"/>
          <a:ext cx="3864616" cy="1508824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из 13 налоговых расходов: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-6 налоговых расходов в 2022 году востребованы;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-7 налоговых расходов не востребованы по причине отсутствия налогоплательщиков</a:t>
          </a:r>
          <a:endParaRPr lang="ru-RU" sz="1600" kern="1200" dirty="0"/>
        </a:p>
      </dsp:txBody>
      <dsp:txXfrm>
        <a:off x="5461002" y="44192"/>
        <a:ext cx="3776232" cy="14204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129BB-E77C-47F9-A518-D6E69A93DAE3}">
      <dsp:nvSpPr>
        <dsp:cNvPr id="0" name=""/>
        <dsp:cNvSpPr/>
      </dsp:nvSpPr>
      <dsp:spPr>
        <a:xfrm>
          <a:off x="6755615" y="1881030"/>
          <a:ext cx="5149480" cy="11666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just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itchFamily="18" charset="0"/>
              <a:cs typeface="Times New Roman" pitchFamily="18" charset="0"/>
            </a:rPr>
            <a:t>выражается в достижении целевых показателей (индикаторов), установленных муниципальными программами</a:t>
          </a:r>
          <a:endParaRPr lang="ru-RU" sz="1350" kern="1200" dirty="0"/>
        </a:p>
      </dsp:txBody>
      <dsp:txXfrm>
        <a:off x="8326086" y="2198315"/>
        <a:ext cx="3553382" cy="823719"/>
      </dsp:txXfrm>
    </dsp:sp>
    <dsp:sp modelId="{4733BB18-8345-436D-9935-18F0A7C3D59C}">
      <dsp:nvSpPr>
        <dsp:cNvPr id="0" name=""/>
        <dsp:cNvSpPr/>
      </dsp:nvSpPr>
      <dsp:spPr>
        <a:xfrm>
          <a:off x="0" y="1905533"/>
          <a:ext cx="5149480" cy="11666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just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itchFamily="18" charset="0"/>
              <a:cs typeface="Times New Roman" pitchFamily="18" charset="0"/>
            </a:rPr>
            <a:t>выражается в снижении налоговой нагрузки на социально незащищенную категорию населения (социальные налоговые расходы) </a:t>
          </a:r>
          <a:endParaRPr lang="ru-RU" sz="1350" kern="1200" dirty="0"/>
        </a:p>
      </dsp:txBody>
      <dsp:txXfrm>
        <a:off x="25627" y="2222817"/>
        <a:ext cx="3553382" cy="823719"/>
      </dsp:txXfrm>
    </dsp:sp>
    <dsp:sp modelId="{678E92E6-1D6F-4CA7-9B91-713996E8D8CD}">
      <dsp:nvSpPr>
        <dsp:cNvPr id="0" name=""/>
        <dsp:cNvSpPr/>
      </dsp:nvSpPr>
      <dsp:spPr>
        <a:xfrm>
          <a:off x="6755615" y="-32540"/>
          <a:ext cx="5149480" cy="1128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just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itchFamily="18" charset="0"/>
              <a:cs typeface="Times New Roman" pitchFamily="18" charset="0"/>
            </a:rPr>
            <a:t>выражается в экономической поддержке отдельных категорий предприятий, организаций и СМП (стимулирующие налоговые расходы)</a:t>
          </a:r>
          <a:endParaRPr lang="ru-RU" sz="1350" kern="1200" dirty="0"/>
        </a:p>
      </dsp:txBody>
      <dsp:txXfrm>
        <a:off x="8325256" y="-7743"/>
        <a:ext cx="3555042" cy="797047"/>
      </dsp:txXfrm>
    </dsp:sp>
    <dsp:sp modelId="{8469B8C8-21FA-4D47-8F65-3D09D89C37AD}">
      <dsp:nvSpPr>
        <dsp:cNvPr id="0" name=""/>
        <dsp:cNvSpPr/>
      </dsp:nvSpPr>
      <dsp:spPr>
        <a:xfrm>
          <a:off x="35137" y="-32540"/>
          <a:ext cx="5149480" cy="1128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just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kern="1200" dirty="0" smtClean="0">
              <a:latin typeface="Times New Roman" pitchFamily="18" charset="0"/>
              <a:cs typeface="Times New Roman" pitchFamily="18" charset="0"/>
            </a:rPr>
            <a:t>выражается в экономии расходов бюджета города Покачи на уплату налогов муниципальными учреждениями (технические налоговые расходы)</a:t>
          </a:r>
          <a:endParaRPr lang="ru-RU" sz="1350" kern="1200" dirty="0"/>
        </a:p>
      </dsp:txBody>
      <dsp:txXfrm>
        <a:off x="59934" y="-7743"/>
        <a:ext cx="3555042" cy="797047"/>
      </dsp:txXfrm>
    </dsp:sp>
    <dsp:sp modelId="{2CC8C6F1-D30B-4519-8466-F4340D85C1C3}">
      <dsp:nvSpPr>
        <dsp:cNvPr id="0" name=""/>
        <dsp:cNvSpPr/>
      </dsp:nvSpPr>
      <dsp:spPr>
        <a:xfrm>
          <a:off x="3132019" y="-88508"/>
          <a:ext cx="2737348" cy="132939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kern="1200" dirty="0" smtClean="0">
              <a:latin typeface="Times New Roman" pitchFamily="18" charset="0"/>
              <a:cs typeface="Times New Roman" pitchFamily="18" charset="0"/>
            </a:rPr>
            <a:t>Бюджетная эффективность</a:t>
          </a:r>
          <a:endParaRPr lang="ru-RU" sz="1550" kern="1200" dirty="0"/>
        </a:p>
      </dsp:txBody>
      <dsp:txXfrm>
        <a:off x="3933770" y="300861"/>
        <a:ext cx="1935597" cy="940021"/>
      </dsp:txXfrm>
    </dsp:sp>
    <dsp:sp modelId="{3F63F846-DA55-4F67-AD00-6275198060C2}">
      <dsp:nvSpPr>
        <dsp:cNvPr id="0" name=""/>
        <dsp:cNvSpPr/>
      </dsp:nvSpPr>
      <dsp:spPr>
        <a:xfrm rot="5400000">
          <a:off x="6735411" y="-783859"/>
          <a:ext cx="1329390" cy="2737348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kern="1200" dirty="0" smtClean="0">
              <a:latin typeface="Times New Roman" pitchFamily="18" charset="0"/>
              <a:cs typeface="Times New Roman" pitchFamily="18" charset="0"/>
            </a:rPr>
            <a:t>Экономическая эффективность</a:t>
          </a:r>
          <a:endParaRPr lang="ru-RU" sz="1550" kern="1200" dirty="0"/>
        </a:p>
      </dsp:txBody>
      <dsp:txXfrm rot="-5400000">
        <a:off x="6031432" y="309489"/>
        <a:ext cx="1935597" cy="940021"/>
      </dsp:txXfrm>
    </dsp:sp>
    <dsp:sp modelId="{6750A707-2F9A-400D-8B99-ED6D2865F279}">
      <dsp:nvSpPr>
        <dsp:cNvPr id="0" name=""/>
        <dsp:cNvSpPr/>
      </dsp:nvSpPr>
      <dsp:spPr>
        <a:xfrm rot="10800000">
          <a:off x="6039116" y="1482497"/>
          <a:ext cx="2737348" cy="132939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5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kern="1200" dirty="0" smtClean="0">
              <a:latin typeface="Times New Roman" pitchFamily="18" charset="0"/>
              <a:cs typeface="Times New Roman" pitchFamily="18" charset="0"/>
            </a:rPr>
            <a:t>Достижение целевых показателей муниципальной программы</a:t>
          </a:r>
          <a:endParaRPr lang="ru-RU" sz="1550" kern="1200" dirty="0"/>
        </a:p>
      </dsp:txBody>
      <dsp:txXfrm rot="10800000">
        <a:off x="6039116" y="1482497"/>
        <a:ext cx="1935597" cy="940021"/>
      </dsp:txXfrm>
    </dsp:sp>
    <dsp:sp modelId="{FD3B8EA7-066B-47C6-9AB1-D34ED14EEA38}">
      <dsp:nvSpPr>
        <dsp:cNvPr id="0" name=""/>
        <dsp:cNvSpPr/>
      </dsp:nvSpPr>
      <dsp:spPr>
        <a:xfrm rot="16200000">
          <a:off x="3835998" y="787200"/>
          <a:ext cx="1329390" cy="2737348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kern="1200" dirty="0" smtClean="0">
              <a:latin typeface="Times New Roman" pitchFamily="18" charset="0"/>
              <a:cs typeface="Times New Roman" pitchFamily="18" charset="0"/>
            </a:rPr>
            <a:t>Социальная эффективность</a:t>
          </a:r>
          <a:endParaRPr lang="ru-RU" sz="1550" kern="1200" dirty="0"/>
        </a:p>
      </dsp:txBody>
      <dsp:txXfrm rot="5400000">
        <a:off x="3933770" y="1491179"/>
        <a:ext cx="1935597" cy="940021"/>
      </dsp:txXfrm>
    </dsp:sp>
    <dsp:sp modelId="{3E27A7B7-2F1E-4676-ADA2-E165C905B45A}">
      <dsp:nvSpPr>
        <dsp:cNvPr id="0" name=""/>
        <dsp:cNvSpPr/>
      </dsp:nvSpPr>
      <dsp:spPr>
        <a:xfrm>
          <a:off x="5711861" y="1056464"/>
          <a:ext cx="458992" cy="39912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00A3DA-B1FF-40D0-BFFC-244EEF97DBAE}">
      <dsp:nvSpPr>
        <dsp:cNvPr id="0" name=""/>
        <dsp:cNvSpPr/>
      </dsp:nvSpPr>
      <dsp:spPr>
        <a:xfrm rot="10800000">
          <a:off x="5740617" y="1244478"/>
          <a:ext cx="458992" cy="39912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70FBA-D236-4F3F-957D-1C01930F5C67}">
      <dsp:nvSpPr>
        <dsp:cNvPr id="0" name=""/>
        <dsp:cNvSpPr/>
      </dsp:nvSpPr>
      <dsp:spPr>
        <a:xfrm>
          <a:off x="489122" y="0"/>
          <a:ext cx="4584359" cy="805947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>
              <a:latin typeface="Times New Roman" pitchFamily="18" charset="0"/>
              <a:cs typeface="Times New Roman" pitchFamily="18" charset="0"/>
            </a:rPr>
            <a:t>Вывод: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latin typeface="Century Schoolbook" pitchFamily="18" charset="0"/>
              <a:cs typeface="Times New Roman" pitchFamily="18" charset="0"/>
            </a:rPr>
            <a:t>6 </a:t>
          </a:r>
          <a:r>
            <a:rPr lang="ru-RU" sz="1400" i="1" kern="1200" dirty="0" smtClean="0">
              <a:latin typeface="Century Schoolbook" pitchFamily="18" charset="0"/>
              <a:cs typeface="Times New Roman" pitchFamily="18" charset="0"/>
            </a:rPr>
            <a:t>налоговых расходов эффективные (востребованы налогоплательщиками)</a:t>
          </a:r>
          <a:endParaRPr lang="ru-RU" sz="1400" i="1" kern="1200" dirty="0">
            <a:latin typeface="Century Schoolbook" pitchFamily="18" charset="0"/>
          </a:endParaRPr>
        </a:p>
      </dsp:txBody>
      <dsp:txXfrm>
        <a:off x="512727" y="23605"/>
        <a:ext cx="4537149" cy="758737"/>
      </dsp:txXfrm>
    </dsp:sp>
    <dsp:sp modelId="{BA45599F-E8C9-4934-844C-C6BF42132ACF}">
      <dsp:nvSpPr>
        <dsp:cNvPr id="0" name=""/>
        <dsp:cNvSpPr/>
      </dsp:nvSpPr>
      <dsp:spPr>
        <a:xfrm>
          <a:off x="947558" y="805947"/>
          <a:ext cx="805867" cy="488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738"/>
              </a:lnTo>
              <a:lnTo>
                <a:pt x="805867" y="4887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BC406-D6DB-4D1A-9742-6A6247FAE81F}">
      <dsp:nvSpPr>
        <dsp:cNvPr id="0" name=""/>
        <dsp:cNvSpPr/>
      </dsp:nvSpPr>
      <dsp:spPr>
        <a:xfrm>
          <a:off x="1753425" y="980780"/>
          <a:ext cx="8822598" cy="62781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образовательные организации города, осуществляющие предоставление общедоступного и бесплатного дошкольного, начального общего, основного общего, среднего общего образования по основным общеобразовательным программам, а также осуществляющим предоставление услуг дополнительного образования</a:t>
          </a:r>
          <a:endParaRPr lang="ru-RU" sz="1100" kern="1200" dirty="0"/>
        </a:p>
      </dsp:txBody>
      <dsp:txXfrm>
        <a:off x="1771813" y="999168"/>
        <a:ext cx="8785822" cy="591036"/>
      </dsp:txXfrm>
    </dsp:sp>
    <dsp:sp modelId="{29849DAB-A215-48CB-B7BA-2036A2B72F4D}">
      <dsp:nvSpPr>
        <dsp:cNvPr id="0" name=""/>
        <dsp:cNvSpPr/>
      </dsp:nvSpPr>
      <dsp:spPr>
        <a:xfrm>
          <a:off x="947558" y="805947"/>
          <a:ext cx="805867" cy="1273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3503"/>
              </a:lnTo>
              <a:lnTo>
                <a:pt x="805867" y="12735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EBA6D-F67E-4964-B36B-45EB1C17F3C5}">
      <dsp:nvSpPr>
        <dsp:cNvPr id="0" name=""/>
        <dsp:cNvSpPr/>
      </dsp:nvSpPr>
      <dsp:spPr>
        <a:xfrm>
          <a:off x="1753425" y="1765545"/>
          <a:ext cx="8822598" cy="62781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</a:t>
          </a: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от уплаты земельного налога некоммерческие организации культуры и спорта города, оказывающие культурно-просветительские, спортивные, спортивно-оздоровительные и спортивно-технические услуги населению </a:t>
          </a:r>
          <a:endParaRPr lang="ru-RU" sz="1100" kern="1200" dirty="0"/>
        </a:p>
      </dsp:txBody>
      <dsp:txXfrm>
        <a:off x="1771813" y="1783933"/>
        <a:ext cx="8785822" cy="591036"/>
      </dsp:txXfrm>
    </dsp:sp>
    <dsp:sp modelId="{2EF5DA0E-1076-4A4B-BDE8-FC5F03ED6C21}">
      <dsp:nvSpPr>
        <dsp:cNvPr id="0" name=""/>
        <dsp:cNvSpPr/>
      </dsp:nvSpPr>
      <dsp:spPr>
        <a:xfrm>
          <a:off x="947558" y="805947"/>
          <a:ext cx="805867" cy="2058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8268"/>
              </a:lnTo>
              <a:lnTo>
                <a:pt x="805867" y="20582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6DF2C-14B1-43BE-A302-043D3FD21059}">
      <dsp:nvSpPr>
        <dsp:cNvPr id="0" name=""/>
        <dsp:cNvSpPr/>
      </dsp:nvSpPr>
      <dsp:spPr>
        <a:xfrm>
          <a:off x="1753425" y="2550310"/>
          <a:ext cx="8851166" cy="62781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180975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органы местного самоуправления города, их структурные подразделения и казенные учреждения города - в отношении земельных участков под объектами, предоставленными для непосредственного выполнения возложенных на эти учреждения функций</a:t>
          </a:r>
          <a:endParaRPr lang="ru-RU" sz="1100" kern="1200" dirty="0"/>
        </a:p>
      </dsp:txBody>
      <dsp:txXfrm>
        <a:off x="1771813" y="2568698"/>
        <a:ext cx="8814390" cy="591036"/>
      </dsp:txXfrm>
    </dsp:sp>
    <dsp:sp modelId="{DA110C55-A988-45B1-AAD4-12E33AB56394}">
      <dsp:nvSpPr>
        <dsp:cNvPr id="0" name=""/>
        <dsp:cNvSpPr/>
      </dsp:nvSpPr>
      <dsp:spPr>
        <a:xfrm>
          <a:off x="947558" y="805947"/>
          <a:ext cx="805867" cy="2843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3034"/>
              </a:lnTo>
              <a:lnTo>
                <a:pt x="805867" y="28430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91D3E9-3CAB-4B1F-AA28-78BE84E3F329}">
      <dsp:nvSpPr>
        <dsp:cNvPr id="0" name=""/>
        <dsp:cNvSpPr/>
      </dsp:nvSpPr>
      <dsp:spPr>
        <a:xfrm>
          <a:off x="1753425" y="3335075"/>
          <a:ext cx="8892471" cy="62781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неработающих инвалидов, имеющие III группу инвалидности</a:t>
          </a:r>
          <a:endParaRPr lang="ru-RU" sz="1100" kern="1200" dirty="0"/>
        </a:p>
      </dsp:txBody>
      <dsp:txXfrm>
        <a:off x="1771813" y="3353463"/>
        <a:ext cx="8855695" cy="591036"/>
      </dsp:txXfrm>
    </dsp:sp>
    <dsp:sp modelId="{0DD5E951-7AD3-434B-A48C-7419E6CE53FC}">
      <dsp:nvSpPr>
        <dsp:cNvPr id="0" name=""/>
        <dsp:cNvSpPr/>
      </dsp:nvSpPr>
      <dsp:spPr>
        <a:xfrm>
          <a:off x="947558" y="805947"/>
          <a:ext cx="805867" cy="3627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7799"/>
              </a:lnTo>
              <a:lnTo>
                <a:pt x="805867" y="36277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DCC5D-B351-4ACD-BA12-41BD99F77D59}">
      <dsp:nvSpPr>
        <dsp:cNvPr id="0" name=""/>
        <dsp:cNvSpPr/>
      </dsp:nvSpPr>
      <dsp:spPr>
        <a:xfrm>
          <a:off x="1753425" y="4119840"/>
          <a:ext cx="8870834" cy="62781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180975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Освобождение от уплаты земельного налога налогоплательщиков, земельные участки которых заняты объектами инженерной инфраструктуры ЖКК, в том числе объектами, использующимися для утилизации (захоронения) ТКО (за исключением доли в праве на земельный участок, приходящейся на объект, не относящийся к жилищному фонду и к объектам инженерной инфраструктуры ЖКК)</a:t>
          </a:r>
          <a:endParaRPr lang="ru-RU" sz="1100" kern="1200" dirty="0"/>
        </a:p>
      </dsp:txBody>
      <dsp:txXfrm>
        <a:off x="1771813" y="4138228"/>
        <a:ext cx="8834058" cy="591036"/>
      </dsp:txXfrm>
    </dsp:sp>
    <dsp:sp modelId="{65AD75B7-D06C-4E3F-AFBE-7509AE98A801}">
      <dsp:nvSpPr>
        <dsp:cNvPr id="0" name=""/>
        <dsp:cNvSpPr/>
      </dsp:nvSpPr>
      <dsp:spPr>
        <a:xfrm>
          <a:off x="947558" y="805947"/>
          <a:ext cx="805867" cy="4396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6755"/>
              </a:lnTo>
              <a:lnTo>
                <a:pt x="805867" y="43967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F33D4B-CF0B-401F-B392-81FD268519CE}">
      <dsp:nvSpPr>
        <dsp:cNvPr id="0" name=""/>
        <dsp:cNvSpPr/>
      </dsp:nvSpPr>
      <dsp:spPr>
        <a:xfrm>
          <a:off x="1753425" y="4888796"/>
          <a:ext cx="8943058" cy="62781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Пониженные налоговые ставки по налогу на имущество физических лиц в отношении объектов налогообложения, 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включенных в перечень, определяемый в соответствии с пунктом 7 статьи 378.2 Налогового кодекса Российской Федерации</a:t>
          </a:r>
          <a:endParaRPr lang="ru-RU" sz="1100" kern="1200" dirty="0">
            <a:effectLst/>
            <a:latin typeface="Times New Roman" pitchFamily="18" charset="0"/>
            <a:ea typeface="Calibri"/>
            <a:cs typeface="Times New Roman" pitchFamily="18" charset="0"/>
          </a:endParaRPr>
        </a:p>
      </dsp:txBody>
      <dsp:txXfrm>
        <a:off x="1771813" y="4907184"/>
        <a:ext cx="8906282" cy="5910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B891-565E-4A31-9E45-057A48AB3823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89A7-4D38-4816-B8EC-905E13DF5B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62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AF985-13C4-4579-801E-90580D423673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B80C-4FC8-45A9-AC55-F6A7040D35C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38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180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7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7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16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17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57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65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3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28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8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25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6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/>
              <a:pPr/>
              <a:t>30.09.2024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2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image" Target="../media/image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0912" y="5993493"/>
            <a:ext cx="4895385" cy="738671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2200" b="1" dirty="0">
                <a:ln>
                  <a:solidFill>
                    <a:srgbClr val="0070C0"/>
                  </a:solidFill>
                </a:ln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>
              <a:lnSpc>
                <a:spcPct val="100000"/>
              </a:lnSpc>
            </a:pPr>
            <a:r>
              <a:rPr lang="ru-RU" sz="2200" b="1" dirty="0" smtClean="0">
                <a:ln>
                  <a:solidFill>
                    <a:srgbClr val="0070C0"/>
                  </a:solidFill>
                </a:ln>
                <a:latin typeface="Times New Roman" pitchFamily="18" charset="0"/>
                <a:ea typeface="+mj-ea"/>
                <a:cs typeface="Times New Roman" pitchFamily="18" charset="0"/>
              </a:rPr>
              <a:t>30 сентября 2024 года</a:t>
            </a:r>
            <a:endParaRPr lang="ru-RU" sz="2200" b="1" dirty="0">
              <a:ln>
                <a:solidFill>
                  <a:srgbClr val="0070C0"/>
                </a:solidFill>
              </a:ln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1176630"/>
            <a:ext cx="10847959" cy="530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ЭФФЕКТИВНОСТИ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НАЛОГОВЫХ РАСХОДОВ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ПОКАЧИ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2023 ГОД</a:t>
            </a:r>
            <a:endParaRPr lang="ru-RU" sz="35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842403" y="2793082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3500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4142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0912" y="5993493"/>
            <a:ext cx="4895385" cy="738671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2200" b="1" dirty="0">
                <a:ln>
                  <a:solidFill>
                    <a:srgbClr val="0070C0"/>
                  </a:solidFill>
                </a:ln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>
              <a:lnSpc>
                <a:spcPct val="100000"/>
              </a:lnSpc>
            </a:pPr>
            <a:r>
              <a:rPr lang="ru-RU" sz="2200" b="1" dirty="0" smtClean="0">
                <a:ln>
                  <a:solidFill>
                    <a:srgbClr val="0070C0"/>
                  </a:solidFill>
                </a:ln>
                <a:latin typeface="Times New Roman" pitchFamily="18" charset="0"/>
                <a:ea typeface="+mj-ea"/>
                <a:cs typeface="Times New Roman" pitchFamily="18" charset="0"/>
              </a:rPr>
              <a:t>30 сентября 2024 года</a:t>
            </a:r>
            <a:endParaRPr lang="ru-RU" sz="2200" b="1" dirty="0">
              <a:ln>
                <a:solidFill>
                  <a:srgbClr val="0070C0"/>
                </a:solidFill>
              </a:ln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1176630"/>
            <a:ext cx="10847959" cy="530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ЭФФЕКТИВНОСТИ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НАЛОГОВЫХ РАСХОДОВ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ПОКАЧИ </a:t>
            </a:r>
            <a:b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2023 ГОД</a:t>
            </a:r>
            <a:endParaRPr lang="ru-RU" sz="3500" b="1" dirty="0">
              <a:ln w="10541" cmpd="sng">
                <a:solidFill>
                  <a:srgbClr val="002060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81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874249" y="7937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Нормативно-правовое регулирование налоговых расходов на территории города Покачи</a:t>
            </a:r>
            <a:endParaRPr lang="ru-RU" sz="2400" b="1" dirty="0"/>
          </a:p>
        </p:txBody>
      </p:sp>
      <p:graphicFrame>
        <p:nvGraphicFramePr>
          <p:cNvPr id="18" name="Объек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040220"/>
              </p:ext>
            </p:extLst>
          </p:nvPr>
        </p:nvGraphicFramePr>
        <p:xfrm>
          <a:off x="352338" y="1487424"/>
          <a:ext cx="10578517" cy="5131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73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874249" y="7937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Перечень налоговых расходов в 2023 году</a:t>
            </a:r>
            <a:endParaRPr lang="ru-RU" sz="2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202262" y="1965334"/>
            <a:ext cx="4823670" cy="16024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17091" y="620908"/>
            <a:ext cx="4829772" cy="13249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tabLst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Муниципальные организации города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сфере образования;</a:t>
            </a:r>
          </a:p>
          <a:p>
            <a:pPr lvl="0" algn="just">
              <a:tabLst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Муниципальные организации города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сфере культуры и спорта;</a:t>
            </a:r>
          </a:p>
          <a:p>
            <a:pPr lvl="0" algn="just">
              <a:tabLst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Муниципальные организации города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сфере средств массовой информации;</a:t>
            </a:r>
          </a:p>
          <a:p>
            <a:pPr lvl="0" algn="just">
              <a:tabLst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Органы местного самоуправления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города,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структурные подразделения, казенные учреждения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042850" y="3585592"/>
            <a:ext cx="8134654" cy="20033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400" dirty="0"/>
          </a:p>
        </p:txBody>
      </p:sp>
      <p:sp>
        <p:nvSpPr>
          <p:cNvPr id="5" name="Пятиугольник 4"/>
          <p:cNvSpPr/>
          <p:nvPr/>
        </p:nvSpPr>
        <p:spPr>
          <a:xfrm>
            <a:off x="445371" y="1409350"/>
            <a:ext cx="4613190" cy="746621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льготы в размере 100% от суммы земельного налога, подлежащего зачислению в местный бюджет в отношении налогоплательщиков</a:t>
            </a:r>
            <a:endParaRPr lang="ru-RU" sz="1400" dirty="0"/>
          </a:p>
        </p:txBody>
      </p:sp>
      <p:sp>
        <p:nvSpPr>
          <p:cNvPr id="18" name="Пятиугольник 17"/>
          <p:cNvSpPr/>
          <p:nvPr/>
        </p:nvSpPr>
        <p:spPr>
          <a:xfrm>
            <a:off x="612774" y="2493665"/>
            <a:ext cx="6719203" cy="882742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льготы по земельному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налогу путем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уменьшения налоговой базы на величину кадастровой стоимости 600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площади земельного участка, находящегося в собственности, постоянном (бессрочном) пользовании или пожизненном наследуемом владении налогоплательщиков</a:t>
            </a:r>
            <a:endParaRPr lang="ru-RU" sz="1400" dirty="0"/>
          </a:p>
        </p:txBody>
      </p:sp>
      <p:sp>
        <p:nvSpPr>
          <p:cNvPr id="19" name="Пятиугольник 18"/>
          <p:cNvSpPr/>
          <p:nvPr/>
        </p:nvSpPr>
        <p:spPr>
          <a:xfrm>
            <a:off x="387806" y="4261061"/>
            <a:ext cx="3764744" cy="10639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льготы в размере 100% от суммы земельного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налога (далее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ЗН),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подлежащего зачислению в местный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1400" dirty="0"/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67112" y="1195568"/>
            <a:ext cx="484973" cy="1171429"/>
          </a:xfrm>
          <a:prstGeom prst="up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31445" y="1221178"/>
            <a:ext cx="338554" cy="11082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vert="vert270" wrap="square" rtlCol="0">
            <a:spAutoFit/>
          </a:bodyPr>
          <a:lstStyle/>
          <a:p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ТЕХНИЧЕСКИЕ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Двойная стрелка вверх/вниз 21"/>
          <p:cNvSpPr/>
          <p:nvPr/>
        </p:nvSpPr>
        <p:spPr>
          <a:xfrm>
            <a:off x="313757" y="2258435"/>
            <a:ext cx="451418" cy="1353203"/>
          </a:xfrm>
          <a:prstGeom prst="upDown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ая стрелка вверх/вниз 22"/>
          <p:cNvSpPr/>
          <p:nvPr/>
        </p:nvSpPr>
        <p:spPr>
          <a:xfrm>
            <a:off x="67112" y="4001549"/>
            <a:ext cx="467221" cy="2483141"/>
          </a:xfrm>
          <a:prstGeom prst="upDown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5056" y="2350761"/>
            <a:ext cx="338554" cy="11082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СОЦИАЛЬНЫЕ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8698" y="4126620"/>
            <a:ext cx="338554" cy="214758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СТИМУЛИРУЮЩИЕ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273254" y="1993388"/>
            <a:ext cx="46816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5. Неработающие инвалиды, имеющие III группу инвалидности;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6. Граждане - члены семей, в составе которых имеются трое и более детей в возрасте до 18 лет;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7. Сироты – учащиеся общеобразовательных учебных заведений и сироты – студенты высших, средних специальных, профессионально-технических учебных заведений дневной формы обучения, а также несовершеннолетние дети-сироты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088611" y="3567773"/>
            <a:ext cx="8043132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8. Налогоплательщики,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ЗН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которых 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заняты объектами инженерной инфраструктуры ЖКК, в том числе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утилизации (захоронения) ТКО;</a:t>
            </a:r>
          </a:p>
          <a:p>
            <a:pPr lvl="0" algn="just"/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 9. Организации, СМП - инвесторы, реализующие инвестиционные проекты, входящие в реестр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инвестиционных проектов МО город </a:t>
            </a:r>
            <a:r>
              <a:rPr lang="ru-RU" sz="115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10. СОНКО, осуществляющие на территории города </a:t>
            </a:r>
            <a:r>
              <a:rPr lang="ru-RU" sz="115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 виды деятельности, предусмотренные ч.1 ст.31.1 Федерального закона от 12.01.1996 № 7-ФЗ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решением Думы города </a:t>
            </a:r>
            <a:r>
              <a:rPr lang="ru-RU" sz="115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 от 26.04.2018 № 26 </a:t>
            </a:r>
            <a:endParaRPr lang="ru-RU" sz="11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УК 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индустриальных (промышленных) парков, промышленных технопарков, включенным в реестр в соответствии с постановлением Правительства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РФ «О 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промышленных технопарках и управляющих компаниях промышленных технопарков», в отношении земельных участков, находящихся на территории индустриального (промышленного) парка, промышленного технопарка и используемых при реализации инвестиционных проектов, включенных в реестр </a:t>
            </a:r>
            <a:r>
              <a:rPr lang="ru-RU" sz="1150" dirty="0" smtClean="0">
                <a:latin typeface="Times New Roman" pitchFamily="18" charset="0"/>
                <a:cs typeface="Times New Roman" pitchFamily="18" charset="0"/>
              </a:rPr>
              <a:t>инвестиционных проектов 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муниципального образования город </a:t>
            </a:r>
            <a:r>
              <a:rPr lang="ru-RU" sz="115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150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042849" y="5606793"/>
            <a:ext cx="6854450" cy="10152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По налогу 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ИФЛ–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отношении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объектов,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включенных в пункт 2 части 2 статьи 406 Налогового кодекса Российской Федерации;</a:t>
            </a:r>
          </a:p>
          <a:p>
            <a:pPr lvl="0" algn="just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13. По налогу 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ИФЛ–в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отношении вновь вводимых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объектов,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включенных в перечень, определяемый в соответствии с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п.7 ст.378.2 НК РФ,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размере 0% на срок пять лет с даты выдачи разрешения ввода объекта в эксплуатацию</a:t>
            </a:r>
          </a:p>
        </p:txBody>
      </p:sp>
      <p:sp>
        <p:nvSpPr>
          <p:cNvPr id="31" name="Пятиугольник 30"/>
          <p:cNvSpPr/>
          <p:nvPr/>
        </p:nvSpPr>
        <p:spPr>
          <a:xfrm>
            <a:off x="416588" y="5661707"/>
            <a:ext cx="3707179" cy="612495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Сниженные налоговые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ставки по налогу на имуществу физических лиц (далее – ИФЛ)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32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874249" y="7937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налоговых расходов по итогам 2023 года</a:t>
            </a:r>
            <a:endParaRPr lang="ru-RU" sz="2400" b="1" dirty="0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649134995"/>
              </p:ext>
            </p:extLst>
          </p:nvPr>
        </p:nvGraphicFramePr>
        <p:xfrm>
          <a:off x="307975" y="922338"/>
          <a:ext cx="10630380" cy="5496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7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993919618"/>
              </p:ext>
            </p:extLst>
          </p:nvPr>
        </p:nvGraphicFramePr>
        <p:xfrm>
          <a:off x="107512" y="1184600"/>
          <a:ext cx="11979713" cy="2628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764445298"/>
              </p:ext>
            </p:extLst>
          </p:nvPr>
        </p:nvGraphicFramePr>
        <p:xfrm>
          <a:off x="922788" y="1514881"/>
          <a:ext cx="9613660" cy="1445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171183050"/>
              </p:ext>
            </p:extLst>
          </p:nvPr>
        </p:nvGraphicFramePr>
        <p:xfrm>
          <a:off x="2466443" y="3140260"/>
          <a:ext cx="9287775" cy="150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4" name="Левая фигурная скобка 3"/>
          <p:cNvSpPr/>
          <p:nvPr/>
        </p:nvSpPr>
        <p:spPr>
          <a:xfrm rot="16200000">
            <a:off x="5775268" y="-961968"/>
            <a:ext cx="526449" cy="11611162"/>
          </a:xfrm>
          <a:prstGeom prst="leftBrace">
            <a:avLst>
              <a:gd name="adj1" fmla="val 8333"/>
              <a:gd name="adj2" fmla="val 50076"/>
            </a:avLst>
          </a:prstGeom>
          <a:ln w="285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2788" y="5210355"/>
            <a:ext cx="97983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Резюме:</a:t>
            </a:r>
            <a:r>
              <a:rPr lang="ru-RU" sz="2000" b="1" i="1" dirty="0" smtClean="0">
                <a:latin typeface="Century Schoolbook" pitchFamily="18" charset="0"/>
                <a:cs typeface="Times New Roman" pitchFamily="18" charset="0"/>
              </a:rPr>
              <a:t> 6 налоговых расходов соответствуют критериям целесообразности, 7 налоговых расходов не соответствуют критериям целесообразности по причине не востребованности </a:t>
            </a:r>
            <a:endParaRPr lang="ru-RU" sz="2000" b="1" i="1" dirty="0">
              <a:latin typeface="Century Schoolbook" pitchFamily="18" charset="0"/>
              <a:cs typeface="Times New Roman" pitchFamily="18" charset="0"/>
            </a:endParaRPr>
          </a:p>
        </p:txBody>
      </p:sp>
      <p:pic>
        <p:nvPicPr>
          <p:cNvPr id="1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Блок-схема: документ 15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874249" y="7937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целесообразности налоговых расходов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54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874249" y="7937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результативности налоговых расходов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029534043"/>
              </p:ext>
            </p:extLst>
          </p:nvPr>
        </p:nvGraphicFramePr>
        <p:xfrm>
          <a:off x="154642" y="2267588"/>
          <a:ext cx="11917710" cy="3079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Двойная стрелка влево/вправо 18"/>
          <p:cNvSpPr/>
          <p:nvPr/>
        </p:nvSpPr>
        <p:spPr>
          <a:xfrm>
            <a:off x="396815" y="1342239"/>
            <a:ext cx="11386868" cy="847288"/>
          </a:xfrm>
          <a:prstGeom prst="left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1679" y="1581217"/>
            <a:ext cx="1075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6-ти налоговых расходов, соответствующих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критериям целесообразности: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86664" y="3363903"/>
            <a:ext cx="55295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 и т е р и </a:t>
            </a:r>
            <a:r>
              <a:rPr lang="ru-RU" sz="2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 ц е н к и</a:t>
            </a:r>
            <a:endParaRPr lang="ru-RU" sz="22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Левая фигурная скобка 21"/>
          <p:cNvSpPr/>
          <p:nvPr/>
        </p:nvSpPr>
        <p:spPr>
          <a:xfrm rot="16200000">
            <a:off x="5846394" y="-554409"/>
            <a:ext cx="474453" cy="11952218"/>
          </a:xfrm>
          <a:prstGeom prst="leftBrace">
            <a:avLst>
              <a:gd name="adj1" fmla="val 8333"/>
              <a:gd name="adj2" fmla="val 50076"/>
            </a:avLst>
          </a:prstGeom>
          <a:ln w="285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89781" y="5719313"/>
            <a:ext cx="118699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Резюме:</a:t>
            </a:r>
            <a:r>
              <a:rPr lang="ru-RU" sz="2400" b="1" i="1" dirty="0" smtClean="0">
                <a:latin typeface="Century Schoolbook" pitchFamily="18" charset="0"/>
                <a:cs typeface="Times New Roman" pitchFamily="18" charset="0"/>
              </a:rPr>
              <a:t>  по итогам проведенной оценки - налоговые расходы соответствуют критериям результативности</a:t>
            </a:r>
            <a:endParaRPr lang="ru-RU" sz="2400" b="1" i="1" dirty="0">
              <a:latin typeface="Century Schoolbook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6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874249" y="7937"/>
            <a:ext cx="9317751" cy="9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результативности налоговых расходов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232912" y="1428770"/>
            <a:ext cx="6875254" cy="2064928"/>
          </a:xfrm>
          <a:prstGeom prst="right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Оценка 7-ми налоговых расходов, не соответствующих критериям целесообразности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 со стрелкой влево 17"/>
          <p:cNvSpPr/>
          <p:nvPr/>
        </p:nvSpPr>
        <p:spPr>
          <a:xfrm>
            <a:off x="5020574" y="2571905"/>
            <a:ext cx="6650965" cy="2354685"/>
          </a:xfrm>
          <a:prstGeom prst="left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Отсутствует база для проведения оценки налоговых расходов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Левая фигурная скобка 18"/>
          <p:cNvSpPr/>
          <p:nvPr/>
        </p:nvSpPr>
        <p:spPr>
          <a:xfrm rot="16200000">
            <a:off x="5846392" y="-791636"/>
            <a:ext cx="474453" cy="11952218"/>
          </a:xfrm>
          <a:prstGeom prst="leftBrace">
            <a:avLst>
              <a:gd name="adj1" fmla="val 8333"/>
              <a:gd name="adj2" fmla="val 50076"/>
            </a:avLst>
          </a:prstGeom>
          <a:ln w="285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89781" y="5598543"/>
            <a:ext cx="118699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Резюме:</a:t>
            </a:r>
            <a:r>
              <a:rPr lang="ru-RU" sz="2400" b="1" i="1" dirty="0" smtClean="0">
                <a:latin typeface="Century Schoolbook" pitchFamily="18" charset="0"/>
                <a:cs typeface="Times New Roman" pitchFamily="18" charset="0"/>
              </a:rPr>
              <a:t> налоговые расходы не соответствуют критериям результативности</a:t>
            </a:r>
            <a:endParaRPr lang="ru-RU" sz="2400" b="1" i="1" dirty="0">
              <a:latin typeface="Century Schoolbook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4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563569823"/>
              </p:ext>
            </p:extLst>
          </p:nvPr>
        </p:nvGraphicFramePr>
        <p:xfrm>
          <a:off x="223337" y="1292004"/>
          <a:ext cx="11428971" cy="5516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память с посл. доступом 17"/>
          <p:cNvSpPr/>
          <p:nvPr/>
        </p:nvSpPr>
        <p:spPr>
          <a:xfrm>
            <a:off x="1289487" y="2307182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9" name="Блок-схема: память с посл. доступом 18"/>
          <p:cNvSpPr/>
          <p:nvPr/>
        </p:nvSpPr>
        <p:spPr>
          <a:xfrm>
            <a:off x="1289487" y="3097354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0" name="Блок-схема: память с посл. доступом 19"/>
          <p:cNvSpPr/>
          <p:nvPr/>
        </p:nvSpPr>
        <p:spPr>
          <a:xfrm>
            <a:off x="1289487" y="3806226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21" name="Блок-схема: память с посл. доступом 20"/>
          <p:cNvSpPr/>
          <p:nvPr/>
        </p:nvSpPr>
        <p:spPr>
          <a:xfrm>
            <a:off x="1289487" y="4618557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2" name="Блок-схема: память с посл. доступом 21"/>
          <p:cNvSpPr/>
          <p:nvPr/>
        </p:nvSpPr>
        <p:spPr>
          <a:xfrm>
            <a:off x="1289487" y="5483813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23" name="Блок-схема: память с посл. доступом 22"/>
          <p:cNvSpPr/>
          <p:nvPr/>
        </p:nvSpPr>
        <p:spPr>
          <a:xfrm>
            <a:off x="1289487" y="6170655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24" name="Выноска 2 23"/>
          <p:cNvSpPr/>
          <p:nvPr/>
        </p:nvSpPr>
        <p:spPr>
          <a:xfrm>
            <a:off x="5727940" y="198407"/>
            <a:ext cx="5037826" cy="1806561"/>
          </a:xfrm>
          <a:prstGeom prst="borderCallout2">
            <a:avLst>
              <a:gd name="adj1" fmla="val 4921"/>
              <a:gd name="adj2" fmla="val -250"/>
              <a:gd name="adj3" fmla="val 98040"/>
              <a:gd name="adj4" fmla="val -230"/>
              <a:gd name="adj5" fmla="val 100556"/>
              <a:gd name="adj6" fmla="val 50"/>
            </a:avLst>
          </a:prstGeom>
          <a:solidFill>
            <a:schemeClr val="accent1">
              <a:lumMod val="75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Предложение: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Century Schoolbook" pitchFamily="18" charset="0"/>
                <a:cs typeface="Times New Roman" pitchFamily="18" charset="0"/>
              </a:rPr>
              <a:t>сохранить налоговые расходы к их предоставлению </a:t>
            </a:r>
            <a:r>
              <a:rPr lang="ru-RU" i="1" dirty="0" smtClean="0">
                <a:latin typeface="Century Schoolbook" pitchFamily="18" charset="0"/>
                <a:cs typeface="Times New Roman" pitchFamily="18" charset="0"/>
              </a:rPr>
              <a:t>в 2025 году </a:t>
            </a:r>
            <a:r>
              <a:rPr lang="ru-RU" i="1" dirty="0">
                <a:latin typeface="Century Schoolbook" pitchFamily="18" charset="0"/>
                <a:cs typeface="Times New Roman" pitchFamily="18" charset="0"/>
              </a:rPr>
              <a:t>и </a:t>
            </a:r>
            <a:r>
              <a:rPr lang="ru-RU" i="1" dirty="0" smtClean="0">
                <a:latin typeface="Century Schoolbook" pitchFamily="18" charset="0"/>
                <a:cs typeface="Times New Roman" pitchFamily="18" charset="0"/>
              </a:rPr>
              <a:t>в плановом периоде 2026 </a:t>
            </a:r>
            <a:r>
              <a:rPr lang="ru-RU" i="1" dirty="0">
                <a:latin typeface="Century Schoolbook" pitchFamily="18" charset="0"/>
                <a:cs typeface="Times New Roman" pitchFamily="18" charset="0"/>
              </a:rPr>
              <a:t>и </a:t>
            </a:r>
            <a:r>
              <a:rPr lang="ru-RU" i="1" dirty="0" smtClean="0">
                <a:latin typeface="Century Schoolbook" pitchFamily="18" charset="0"/>
                <a:cs typeface="Times New Roman" pitchFamily="18" charset="0"/>
              </a:rPr>
              <a:t>2027 годов</a:t>
            </a:r>
            <a:endParaRPr lang="ru-RU" i="1" dirty="0"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 rot="20761679">
            <a:off x="5210269" y="1470118"/>
            <a:ext cx="750707" cy="294528"/>
          </a:xfrm>
          <a:prstGeom prst="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purple » Шаблоны для презентаций PowerPoi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Идеи на тему «Для презентации» (11) | презентация, вопросительный знак,  смайлик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10" descr="Picture background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Picture backgroun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Picture background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live.staticflickr.com/2738/4396878955_3ca39e187c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560" y="5325058"/>
            <a:ext cx="1534440" cy="1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Блок-схема: документ 13"/>
          <p:cNvSpPr/>
          <p:nvPr/>
        </p:nvSpPr>
        <p:spPr>
          <a:xfrm>
            <a:off x="0" y="7936"/>
            <a:ext cx="2874249" cy="1219201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7937"/>
            <a:ext cx="299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НАЛОГОВЫХ РАСХОДОВ МУНИЦИПАЛЬНОГО ОБРАЗОВАНИЯ ГОРОД ПОКАЧИ за 2023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820586927"/>
              </p:ext>
            </p:extLst>
          </p:nvPr>
        </p:nvGraphicFramePr>
        <p:xfrm>
          <a:off x="0" y="1227137"/>
          <a:ext cx="11954106" cy="5630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Блок-схема: память с посл. доступом 16"/>
          <p:cNvSpPr/>
          <p:nvPr/>
        </p:nvSpPr>
        <p:spPr>
          <a:xfrm>
            <a:off x="679970" y="2240111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8" name="Блок-схема: память с посл. доступом 17"/>
          <p:cNvSpPr/>
          <p:nvPr/>
        </p:nvSpPr>
        <p:spPr>
          <a:xfrm>
            <a:off x="679970" y="2793536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19" name="Блок-схема: память с посл. доступом 18"/>
          <p:cNvSpPr/>
          <p:nvPr/>
        </p:nvSpPr>
        <p:spPr>
          <a:xfrm>
            <a:off x="679970" y="3331475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20" name="Блок-схема: память с посл. доступом 19"/>
          <p:cNvSpPr/>
          <p:nvPr/>
        </p:nvSpPr>
        <p:spPr>
          <a:xfrm>
            <a:off x="679970" y="4060691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1" name="Блок-схема: память с посл. доступом 20"/>
          <p:cNvSpPr/>
          <p:nvPr/>
        </p:nvSpPr>
        <p:spPr>
          <a:xfrm>
            <a:off x="612775" y="4795916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22" name="Блок-схема: память с посл. доступом 21"/>
          <p:cNvSpPr/>
          <p:nvPr/>
        </p:nvSpPr>
        <p:spPr>
          <a:xfrm>
            <a:off x="612775" y="5409711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23" name="Блок-схема: память с посл. доступом 22"/>
          <p:cNvSpPr/>
          <p:nvPr/>
        </p:nvSpPr>
        <p:spPr>
          <a:xfrm>
            <a:off x="612775" y="6091529"/>
            <a:ext cx="672862" cy="486144"/>
          </a:xfrm>
          <a:prstGeom prst="flowChartMagneticTap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24" name="Выноска 2 23"/>
          <p:cNvSpPr/>
          <p:nvPr/>
        </p:nvSpPr>
        <p:spPr>
          <a:xfrm>
            <a:off x="4994692" y="7937"/>
            <a:ext cx="6951229" cy="2190228"/>
          </a:xfrm>
          <a:prstGeom prst="borderCallout2">
            <a:avLst>
              <a:gd name="adj1" fmla="val 4921"/>
              <a:gd name="adj2" fmla="val -250"/>
              <a:gd name="adj3" fmla="val 98040"/>
              <a:gd name="adj4" fmla="val -230"/>
              <a:gd name="adj5" fmla="val 100556"/>
              <a:gd name="adj6" fmla="val 50"/>
            </a:avLst>
          </a:prstGeom>
          <a:solidFill>
            <a:schemeClr val="accent1">
              <a:lumMod val="75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Предложения по налоговым расходам: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buFontTx/>
              <a:buAutoNum type="arabicPeriod"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п.1 отменить, т.к. у налогоплательщика отсутствует земельный участок и передача его в оперативное управление МАУ не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планируется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2. п.2-6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сохранить к предоставлению в 2025 году и в плановом периоде 2026 и 2027 годов в целях повышения инвестиционной привлекательности города, развития СОНКО, повышение активности населения города в решении общественно значимых вопросов, достижения социально-экономической политики города Покачи - предлагается налоговые расходы</a:t>
            </a:r>
          </a:p>
        </p:txBody>
      </p:sp>
      <p:sp>
        <p:nvSpPr>
          <p:cNvPr id="25" name="Стрелка вправо 24"/>
          <p:cNvSpPr/>
          <p:nvPr/>
        </p:nvSpPr>
        <p:spPr>
          <a:xfrm rot="20268661">
            <a:off x="4552966" y="1386036"/>
            <a:ext cx="570003" cy="294528"/>
          </a:xfrm>
          <a:prstGeom prst="right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1652308" y="6375633"/>
            <a:ext cx="53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5312</TotalTime>
  <Words>1448</Words>
  <Application>Microsoft Office PowerPoint</Application>
  <PresentationFormat>Произвольный</PresentationFormat>
  <Paragraphs>124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ОЦЕНКА ЭФФЕКТИВНОСТИ  НАЛОГОВЫХ РАСХОДОВ  МУНИЦИПАЛЬНОГО ОБРАЗОВАНИЯ  ГОРОД ПОКАЧИ  ЗА 2023 ГОД</vt:lpstr>
      <vt:lpstr>Нормативно-правовое регулирование налоговых расходов на территории города Покачи</vt:lpstr>
      <vt:lpstr>Перечень налоговых расходов в 2023 году</vt:lpstr>
      <vt:lpstr> Объем налоговых расходов по итогам 2023 года</vt:lpstr>
      <vt:lpstr> Критерии целесообразности налоговых расходов</vt:lpstr>
      <vt:lpstr> Критерии результативности налоговых расходов</vt:lpstr>
      <vt:lpstr> Критерии результативности налоговых расходов </vt:lpstr>
      <vt:lpstr>Презентация PowerPoint</vt:lpstr>
      <vt:lpstr>Презентация PowerPoint</vt:lpstr>
      <vt:lpstr>Спасибо за внимание!</vt:lpstr>
      <vt:lpstr>ОЦЕНКА ЭФФЕКТИВНОСТИ  НАЛОГОВЫХ РАСХОДОВ  МУНИЦИПАЛЬНОГО ОБРАЗОВАНИЯ  ГОРОД ПОКАЧИ  ЗА 2023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Острешкина Наталья Иосифовна</cp:lastModifiedBy>
  <cp:revision>704</cp:revision>
  <cp:lastPrinted>2024-09-27T11:42:52Z</cp:lastPrinted>
  <dcterms:created xsi:type="dcterms:W3CDTF">2019-09-17T05:02:43Z</dcterms:created>
  <dcterms:modified xsi:type="dcterms:W3CDTF">2024-09-30T11:18:00Z</dcterms:modified>
</cp:coreProperties>
</file>